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61" r:id="rId2"/>
    <p:sldId id="271" r:id="rId3"/>
    <p:sldId id="272" r:id="rId4"/>
    <p:sldId id="273" r:id="rId5"/>
    <p:sldId id="293" r:id="rId6"/>
    <p:sldId id="295" r:id="rId7"/>
    <p:sldId id="299" r:id="rId8"/>
    <p:sldId id="296" r:id="rId9"/>
    <p:sldId id="283" r:id="rId10"/>
    <p:sldId id="301" r:id="rId11"/>
    <p:sldId id="289" r:id="rId12"/>
    <p:sldId id="300" r:id="rId13"/>
    <p:sldId id="302" r:id="rId14"/>
    <p:sldId id="285" r:id="rId15"/>
    <p:sldId id="286" r:id="rId16"/>
    <p:sldId id="262" r:id="rId17"/>
    <p:sldId id="298" r:id="rId18"/>
    <p:sldId id="276" r:id="rId19"/>
    <p:sldId id="278" r:id="rId20"/>
    <p:sldId id="287" r:id="rId21"/>
    <p:sldId id="305" r:id="rId22"/>
    <p:sldId id="281" r:id="rId23"/>
    <p:sldId id="282" r:id="rId24"/>
    <p:sldId id="294" r:id="rId25"/>
    <p:sldId id="267" r:id="rId26"/>
    <p:sldId id="263" r:id="rId27"/>
    <p:sldId id="264" r:id="rId28"/>
    <p:sldId id="290" r:id="rId29"/>
    <p:sldId id="266" r:id="rId30"/>
    <p:sldId id="277" r:id="rId31"/>
    <p:sldId id="270" r:id="rId32"/>
    <p:sldId id="274" r:id="rId33"/>
    <p:sldId id="288" r:id="rId34"/>
    <p:sldId id="292" r:id="rId35"/>
    <p:sldId id="303" r:id="rId36"/>
    <p:sldId id="297" r:id="rId37"/>
    <p:sldId id="304" r:id="rId38"/>
    <p:sldId id="307" r:id="rId39"/>
    <p:sldId id="306" r:id="rId40"/>
    <p:sldId id="311" r:id="rId41"/>
    <p:sldId id="310" r:id="rId42"/>
    <p:sldId id="309" r:id="rId43"/>
    <p:sldId id="284" r:id="rId44"/>
    <p:sldId id="313" r:id="rId45"/>
    <p:sldId id="312" r:id="rId46"/>
    <p:sldId id="316" r:id="rId47"/>
    <p:sldId id="315" r:id="rId48"/>
    <p:sldId id="314" r:id="rId49"/>
    <p:sldId id="319" r:id="rId50"/>
    <p:sldId id="318" r:id="rId51"/>
    <p:sldId id="322" r:id="rId52"/>
    <p:sldId id="321" r:id="rId53"/>
    <p:sldId id="320" r:id="rId54"/>
    <p:sldId id="324" r:id="rId55"/>
    <p:sldId id="323" r:id="rId56"/>
    <p:sldId id="317" r:id="rId57"/>
    <p:sldId id="326" r:id="rId58"/>
    <p:sldId id="328" r:id="rId59"/>
    <p:sldId id="291" r:id="rId60"/>
    <p:sldId id="330" r:id="rId61"/>
    <p:sldId id="329" r:id="rId62"/>
    <p:sldId id="327" r:id="rId63"/>
    <p:sldId id="279" r:id="rId64"/>
    <p:sldId id="280" r:id="rId65"/>
    <p:sldId id="265" r:id="rId66"/>
    <p:sldId id="275" r:id="rId67"/>
    <p:sldId id="325" r:id="rId68"/>
    <p:sldId id="30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5" d="100"/>
          <a:sy n="125" d="100"/>
        </p:scale>
        <p:origin x="-123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A1881-9BC5-41F9-A810-9C3FD4FFCDCF}" type="datetimeFigureOut">
              <a:rPr lang="en-US" smtClean="0"/>
              <a:pPr/>
              <a:t>11/16/2012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C70BD0-F1CA-4C21-84FB-A7E0BA473A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Neuropepti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vasoactive intestinal polypeptide, substance P</a:t>
            </a:r>
            <a:r>
              <a:rPr lang="en-US" sz="1200" b="0" i="0" kern="1200" dirty="0" smtClean="0">
                <a:solidFill>
                  <a:schemeClr val="tx1"/>
                </a:solidFill>
                <a:latin typeface="+mn-lt"/>
                <a:ea typeface="+mn-ea"/>
                <a:cs typeface="+mn-cs"/>
              </a:rPr>
              <a:t> (SP) is a </a:t>
            </a:r>
            <a:r>
              <a:rPr lang="en-US" sz="1200" b="0" i="0" u="sng" kern="1200" dirty="0" err="1" smtClean="0">
                <a:solidFill>
                  <a:schemeClr val="tx1"/>
                </a:solidFill>
                <a:latin typeface="+mn-lt"/>
                <a:ea typeface="+mn-ea"/>
                <a:cs typeface="+mn-cs"/>
                <a:hlinkClick r:id="rId3" tooltip="Neuropeptide"/>
              </a:rPr>
              <a:t>neuropeptide</a:t>
            </a:r>
            <a:endParaRPr lang="en-US" sz="1200" b="1"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6C70BD0-F1CA-4C21-84FB-A7E0BA473AE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1EF5131-923D-42BF-BB50-A319ACE98F1A}" type="slidenum">
              <a:rPr lang="en-US"/>
              <a:pPr/>
              <a:t>19</a:t>
            </a:fld>
            <a:endParaRPr lang="en-US"/>
          </a:p>
        </p:txBody>
      </p:sp>
      <p:sp>
        <p:nvSpPr>
          <p:cNvPr id="4097" name="Rectangle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p:spPr>
      </p:sp>
      <p:sp>
        <p:nvSpPr>
          <p:cNvPr id="4098" name="Text Box 2"/>
          <p:cNvSpPr txBox="1">
            <a:spLocks noGrp="1" noChangeArrowheads="1"/>
          </p:cNvSpPr>
          <p:nvPr>
            <p:ph type="body" idx="1"/>
          </p:nvPr>
        </p:nvSpPr>
        <p:spPr bwMode="auto">
          <a:xfrm>
            <a:off x="620527" y="4009159"/>
            <a:ext cx="4965606" cy="3798455"/>
          </a:xfrm>
          <a:prstGeom prst="rect">
            <a:avLst/>
          </a:prstGeom>
          <a:noFill/>
          <a:ln>
            <a:round/>
            <a:headEnd/>
            <a:tailEnd/>
          </a:ln>
        </p:spPr>
        <p:txBody>
          <a:bodyPr lIns="0" tIns="7915" rIns="0" bIns="0"/>
          <a:lstStyle/>
          <a:p>
            <a:pPr>
              <a:lnSpc>
                <a:spcPct val="93000"/>
              </a:lnSpc>
              <a:spcBef>
                <a:spcPct val="0"/>
              </a:spcBef>
              <a:tabLst>
                <a:tab pos="649628" algn="l"/>
                <a:tab pos="1299256" algn="l"/>
                <a:tab pos="1948884" algn="l"/>
                <a:tab pos="2598511" algn="l"/>
                <a:tab pos="3248139" algn="l"/>
                <a:tab pos="3897767" algn="l"/>
                <a:tab pos="4547395" algn="l"/>
              </a:tabLst>
            </a:pPr>
            <a:r>
              <a:rPr lang="en-US" sz="900" dirty="0">
                <a:latin typeface="Arial Unicode MS" pitchFamily="32" charset="0"/>
                <a:cs typeface="Arial Unicode MS" pitchFamily="32" charset="0"/>
              </a:rPr>
              <a:t>Figure 2. Potential Role of Bacterial Translocation and Cytokine Overproduction on Splanchnic Arterial Vasodilatation. A number of factors, such as intestinal bacterial overgrowth, impaired intestinal motility, alterations in gut permeability, and disturbances in local immune systems, can lead to passage of aerobic bacteria from the intestinal lumen to the mesenteric lymph nodes. This translocation results in activation of </a:t>
            </a:r>
            <a:r>
              <a:rPr lang="en-US" sz="900" dirty="0" err="1">
                <a:latin typeface="Arial Unicode MS" pitchFamily="32" charset="0"/>
                <a:cs typeface="Arial Unicode MS" pitchFamily="32" charset="0"/>
              </a:rPr>
              <a:t>monocytes</a:t>
            </a:r>
            <a:r>
              <a:rPr lang="en-US" sz="900" dirty="0">
                <a:latin typeface="Arial Unicode MS" pitchFamily="32" charset="0"/>
                <a:cs typeface="Arial Unicode MS" pitchFamily="32" charset="0"/>
              </a:rPr>
              <a:t> with </a:t>
            </a:r>
            <a:r>
              <a:rPr lang="en-US" sz="900" dirty="0" err="1">
                <a:latin typeface="Arial Unicode MS" pitchFamily="32" charset="0"/>
                <a:cs typeface="Arial Unicode MS" pitchFamily="32" charset="0"/>
              </a:rPr>
              <a:t>overexpression</a:t>
            </a:r>
            <a:r>
              <a:rPr lang="en-US" sz="900" dirty="0">
                <a:latin typeface="Arial Unicode MS" pitchFamily="32" charset="0"/>
                <a:cs typeface="Arial Unicode MS" pitchFamily="32" charset="0"/>
              </a:rPr>
              <a:t> of toll-like receptors, activation of nuclear factor kappa B (NF-</a:t>
            </a:r>
            <a:r>
              <a:rPr lang="en-US" sz="900" dirty="0" err="1">
                <a:latin typeface="Arial Unicode MS" pitchFamily="32" charset="0"/>
                <a:cs typeface="Arial Unicode MS" pitchFamily="32" charset="0"/>
              </a:rPr>
              <a:t>κB</a:t>
            </a:r>
            <a:r>
              <a:rPr lang="en-US" sz="900" dirty="0">
                <a:latin typeface="Arial Unicode MS" pitchFamily="32" charset="0"/>
                <a:cs typeface="Arial Unicode MS" pitchFamily="32" charset="0"/>
              </a:rPr>
              <a:t>), and increased local production of </a:t>
            </a:r>
            <a:r>
              <a:rPr lang="en-US" sz="900" dirty="0" err="1">
                <a:latin typeface="Arial Unicode MS" pitchFamily="32" charset="0"/>
                <a:cs typeface="Arial Unicode MS" pitchFamily="32" charset="0"/>
              </a:rPr>
              <a:t>proinflammatory</a:t>
            </a:r>
            <a:r>
              <a:rPr lang="en-US" sz="900" dirty="0">
                <a:latin typeface="Arial Unicode MS" pitchFamily="32" charset="0"/>
                <a:cs typeface="Arial Unicode MS" pitchFamily="32" charset="0"/>
              </a:rPr>
              <a:t> cytokines and vasodilator factors, such as nitric oxide. These cytokines and vasodilator factors cause further vasodilatation of </a:t>
            </a:r>
            <a:r>
              <a:rPr lang="en-US" sz="900" dirty="0" err="1">
                <a:latin typeface="Arial Unicode MS" pitchFamily="32" charset="0"/>
                <a:cs typeface="Arial Unicode MS" pitchFamily="32" charset="0"/>
              </a:rPr>
              <a:t>splanchnic</a:t>
            </a:r>
            <a:r>
              <a:rPr lang="en-US" sz="900" dirty="0">
                <a:latin typeface="Arial Unicode MS" pitchFamily="32" charset="0"/>
                <a:cs typeface="Arial Unicode MS" pitchFamily="32" charset="0"/>
              </a:rPr>
              <a:t> arterial vessels. In general, anaerobic bacteria do not </a:t>
            </a:r>
            <a:r>
              <a:rPr lang="en-US" sz="900" dirty="0" err="1">
                <a:latin typeface="Arial Unicode MS" pitchFamily="32" charset="0"/>
                <a:cs typeface="Arial Unicode MS" pitchFamily="32" charset="0"/>
              </a:rPr>
              <a:t>translocate</a:t>
            </a:r>
            <a:r>
              <a:rPr lang="en-US" sz="900" dirty="0">
                <a:latin typeface="Arial Unicode MS" pitchFamily="32" charset="0"/>
                <a:cs typeface="Arial Unicode MS" pitchFamily="32"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 alpha 1 adrenergic agonist (</a:t>
            </a:r>
            <a:r>
              <a:rPr lang="en-US" dirty="0" err="1" smtClean="0"/>
              <a:t>vc</a:t>
            </a:r>
            <a:r>
              <a:rPr lang="en-US" dirty="0" smtClean="0"/>
              <a:t>). O somatostatin analog (</a:t>
            </a:r>
            <a:r>
              <a:rPr lang="en-US" dirty="0" err="1" smtClean="0"/>
              <a:t>vd</a:t>
            </a:r>
            <a:r>
              <a:rPr lang="en-US" dirty="0" smtClean="0"/>
              <a:t>)</a:t>
            </a:r>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smtClean="0">
                <a:solidFill>
                  <a:schemeClr val="tx1"/>
                </a:solidFill>
                <a:latin typeface="+mn-lt"/>
                <a:ea typeface="+mn-ea"/>
                <a:cs typeface="+mn-cs"/>
              </a:rPr>
              <a:t>Transjugular</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Intrahepatic</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Portosystemic</a:t>
            </a:r>
            <a:r>
              <a:rPr lang="en-US" sz="1200" b="1" i="0" kern="1200" dirty="0" smtClean="0">
                <a:solidFill>
                  <a:schemeClr val="tx1"/>
                </a:solidFill>
                <a:latin typeface="+mn-lt"/>
                <a:ea typeface="+mn-ea"/>
                <a:cs typeface="+mn-cs"/>
              </a:rPr>
              <a:t> Shunt</a:t>
            </a:r>
          </a:p>
          <a:p>
            <a:endParaRPr lang="en-US" dirty="0"/>
          </a:p>
        </p:txBody>
      </p:sp>
      <p:sp>
        <p:nvSpPr>
          <p:cNvPr id="4" name="Slide Number Placeholder 3"/>
          <p:cNvSpPr>
            <a:spLocks noGrp="1"/>
          </p:cNvSpPr>
          <p:nvPr>
            <p:ph type="sldNum" sz="quarter" idx="10"/>
          </p:nvPr>
        </p:nvSpPr>
        <p:spPr/>
        <p:txBody>
          <a:bodyPr/>
          <a:lstStyle/>
          <a:p>
            <a:fld id="{26C70BD0-F1CA-4C21-84FB-A7E0BA473AE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Model for End-Stage Liver Disease, </a:t>
            </a:r>
            <a:r>
              <a:rPr lang="en-US" sz="1200" b="0" i="0" kern="1200" dirty="0" smtClean="0">
                <a:solidFill>
                  <a:schemeClr val="tx1"/>
                </a:solidFill>
                <a:latin typeface="+mn-lt"/>
                <a:ea typeface="+mn-ea"/>
                <a:cs typeface="+mn-cs"/>
              </a:rPr>
              <a:t>Child-Pugh score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C70BD0-F1CA-4C21-84FB-A7E0BA473AE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2DFCC47-E7B8-472D-8F1E-A671B813971B}" type="slidenum">
              <a:rPr lang="en-US"/>
              <a:pPr/>
              <a:t>63</a:t>
            </a:fld>
            <a:endParaRPr lang="en-US"/>
          </a:p>
        </p:txBody>
      </p:sp>
      <p:sp>
        <p:nvSpPr>
          <p:cNvPr id="4097" name="Rectangle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620527" y="4009159"/>
            <a:ext cx="4965606" cy="3798455"/>
          </a:xfrm>
          <a:prstGeom prst="rect">
            <a:avLst/>
          </a:prstGeom>
          <a:noFill/>
          <a:ln>
            <a:round/>
            <a:headEnd/>
            <a:tailEnd/>
          </a:ln>
        </p:spPr>
        <p:txBody>
          <a:bodyPr wrap="none" tIns="15830" anchor="ctr"/>
          <a:lstStyle/>
          <a:p>
            <a:pPr>
              <a:lnSpc>
                <a:spcPct val="93000"/>
              </a:lnSpc>
              <a:spcBef>
                <a:spcPct val="0"/>
              </a:spcBef>
              <a:tabLst>
                <a:tab pos="649628" algn="l"/>
                <a:tab pos="1299256" algn="l"/>
                <a:tab pos="1948884" algn="l"/>
                <a:tab pos="2598511" algn="l"/>
                <a:tab pos="3248139" algn="l"/>
                <a:tab pos="3897767" algn="l"/>
                <a:tab pos="4547395" algn="l"/>
              </a:tabLst>
            </a:pPr>
            <a:endParaRPr lang="en-US" sz="1800" dirty="0">
              <a:latin typeface="Arial"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F94C05F-B59C-4385-9DD9-927F82F93FFC}" type="slidenum">
              <a:rPr lang="en-US"/>
              <a:pPr/>
              <a:t>64</a:t>
            </a:fld>
            <a:endParaRPr lang="en-US"/>
          </a:p>
        </p:txBody>
      </p:sp>
      <p:sp>
        <p:nvSpPr>
          <p:cNvPr id="4097" name="Rectangle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620527" y="4009159"/>
            <a:ext cx="4965606" cy="3798455"/>
          </a:xfrm>
          <a:prstGeom prst="rect">
            <a:avLst/>
          </a:prstGeom>
          <a:noFill/>
          <a:ln>
            <a:round/>
            <a:headEnd/>
            <a:tailEnd/>
          </a:ln>
        </p:spPr>
        <p:txBody>
          <a:bodyPr wrap="none" tIns="15830" anchor="ctr"/>
          <a:lstStyle/>
          <a:p>
            <a:pPr>
              <a:lnSpc>
                <a:spcPct val="93000"/>
              </a:lnSpc>
              <a:spcBef>
                <a:spcPct val="0"/>
              </a:spcBef>
              <a:tabLst>
                <a:tab pos="649628" algn="l"/>
                <a:tab pos="1299256" algn="l"/>
                <a:tab pos="1948884" algn="l"/>
                <a:tab pos="2598511" algn="l"/>
                <a:tab pos="3248139" algn="l"/>
                <a:tab pos="3897767" algn="l"/>
                <a:tab pos="4547395" algn="l"/>
              </a:tabLst>
            </a:pPr>
            <a:endParaRPr lang="en-US" sz="1800" dirty="0">
              <a:latin typeface="Arial"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C70BD0-F1CA-4C21-84FB-A7E0BA473AE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053FAD-E083-49BA-9DE7-577CD354A863}"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C292E157-8BAB-4254-AE22-29D5E0B2AB5D}"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292E157-8BAB-4254-AE22-29D5E0B2AB5D}"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292E157-8BAB-4254-AE22-29D5E0B2AB5D}"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50F3FFF-4DDD-43C4-85B3-D21340AEA3FC}" type="datetimeFigureOut">
              <a:rPr lang="en-US" smtClean="0"/>
              <a:pPr/>
              <a:t>11/16/2012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50F3FFF-4DDD-43C4-85B3-D21340AEA3FC}" type="datetimeFigureOut">
              <a:rPr lang="en-US" smtClean="0"/>
              <a:pPr/>
              <a:t>11/16/2012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C292E157-8BAB-4254-AE22-29D5E0B2AB5D}"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50F3FFF-4DDD-43C4-85B3-D21340AEA3FC}" type="datetimeFigureOut">
              <a:rPr lang="en-US" smtClean="0"/>
              <a:pPr/>
              <a:t>11/16/2012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C292E157-8BAB-4254-AE22-29D5E0B2AB5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1261" y="990600"/>
            <a:ext cx="5609870" cy="769441"/>
          </a:xfrm>
          <a:prstGeom prst="rect">
            <a:avLst/>
          </a:prstGeom>
        </p:spPr>
        <p:txBody>
          <a:bodyPr wrap="none">
            <a:spAutoFit/>
          </a:bodyPr>
          <a:lstStyle/>
          <a:p>
            <a:pPr algn="ctr"/>
            <a:r>
              <a:rPr lang="en-US" sz="4400" dirty="0" smtClean="0"/>
              <a:t>Hepatorenal Syndrome</a:t>
            </a:r>
            <a:endParaRPr lang="en-US" sz="4400" dirty="0"/>
          </a:p>
        </p:txBody>
      </p:sp>
      <p:sp>
        <p:nvSpPr>
          <p:cNvPr id="4" name="Rectangle 3"/>
          <p:cNvSpPr/>
          <p:nvPr/>
        </p:nvSpPr>
        <p:spPr>
          <a:xfrm>
            <a:off x="2534653" y="2362200"/>
            <a:ext cx="3219536" cy="769441"/>
          </a:xfrm>
          <a:prstGeom prst="rect">
            <a:avLst/>
          </a:prstGeom>
        </p:spPr>
        <p:txBody>
          <a:bodyPr wrap="none">
            <a:spAutoFit/>
          </a:bodyPr>
          <a:lstStyle/>
          <a:p>
            <a:pPr algn="ctr"/>
            <a:r>
              <a:rPr lang="en-US" sz="4400" dirty="0" smtClean="0"/>
              <a:t>Nov  17, 2012</a:t>
            </a:r>
            <a:endParaRPr lang="en-US" sz="4400" dirty="0"/>
          </a:p>
        </p:txBody>
      </p:sp>
      <p:sp>
        <p:nvSpPr>
          <p:cNvPr id="5" name="Rectangle 4"/>
          <p:cNvSpPr/>
          <p:nvPr/>
        </p:nvSpPr>
        <p:spPr>
          <a:xfrm>
            <a:off x="2209800" y="4191000"/>
            <a:ext cx="4647298" cy="707886"/>
          </a:xfrm>
          <a:prstGeom prst="rect">
            <a:avLst/>
          </a:prstGeom>
        </p:spPr>
        <p:txBody>
          <a:bodyPr wrap="none">
            <a:spAutoFit/>
          </a:bodyPr>
          <a:lstStyle/>
          <a:p>
            <a:pPr algn="ctr"/>
            <a:r>
              <a:rPr lang="en-US" sz="4000" dirty="0" smtClean="0"/>
              <a:t>Neil A Kurtzman, MD</a:t>
            </a:r>
            <a:endParaRPr lang="en-US" sz="40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7EF1" descr="PPT7EF1.png"/>
          <p:cNvPicPr>
            <a:picLocks noChangeAspect="1"/>
          </p:cNvPicPr>
          <p:nvPr/>
        </p:nvPicPr>
        <p:blipFill>
          <a:blip r:embed="rId3" cstate="print"/>
          <a:stretch>
            <a:fillRect/>
          </a:stretch>
        </p:blipFill>
        <p:spPr>
          <a:xfrm>
            <a:off x="0" y="834166"/>
            <a:ext cx="9144000" cy="518966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95400"/>
            <a:ext cx="8305800" cy="4573560"/>
          </a:xfrm>
          <a:prstGeom prst="rect">
            <a:avLst/>
          </a:prstGeom>
        </p:spPr>
        <p:txBody>
          <a:bodyPr wrap="square">
            <a:spAutoFit/>
          </a:bodyPr>
          <a:lstStyle/>
          <a:p>
            <a:pPr>
              <a:lnSpc>
                <a:spcPct val="80000"/>
              </a:lnSpc>
              <a:buFont typeface="Arial" pitchFamily="34" charset="0"/>
              <a:buChar char="•"/>
            </a:pPr>
            <a:r>
              <a:rPr lang="en-US" sz="2800" dirty="0" smtClean="0"/>
              <a:t> HRS is a form of acute or subacute renal failure characterized by severe renal vasoconstriction, which develops in decompensated cirrhosis or ALF </a:t>
            </a:r>
          </a:p>
          <a:p>
            <a:pPr>
              <a:lnSpc>
                <a:spcPct val="80000"/>
              </a:lnSpc>
              <a:buFont typeface="Arial" pitchFamily="34" charset="0"/>
              <a:buChar char="•"/>
            </a:pPr>
            <a:endParaRPr lang="en-US" sz="2800" dirty="0" smtClean="0"/>
          </a:p>
          <a:p>
            <a:pPr>
              <a:lnSpc>
                <a:spcPct val="80000"/>
              </a:lnSpc>
              <a:buFont typeface="Arial" pitchFamily="34" charset="0"/>
              <a:buChar char="•"/>
            </a:pPr>
            <a:r>
              <a:rPr lang="en-US" sz="2800" dirty="0" smtClean="0"/>
              <a:t> Nearly half of patients die within 2 weeks of this diagnosis </a:t>
            </a:r>
          </a:p>
          <a:p>
            <a:pPr>
              <a:lnSpc>
                <a:spcPct val="80000"/>
              </a:lnSpc>
              <a:buFont typeface="Arial" pitchFamily="34" charset="0"/>
              <a:buChar char="•"/>
            </a:pPr>
            <a:endParaRPr lang="en-US" sz="2800" dirty="0" smtClean="0"/>
          </a:p>
          <a:p>
            <a:pPr>
              <a:lnSpc>
                <a:spcPct val="80000"/>
              </a:lnSpc>
              <a:buFont typeface="Arial" pitchFamily="34" charset="0"/>
              <a:buChar char="•"/>
            </a:pPr>
            <a:r>
              <a:rPr lang="en-US" sz="2800" dirty="0" smtClean="0"/>
              <a:t> The annual incidence of HRS ranges between 8% and 40% in cirrhosis depending on the MELD score</a:t>
            </a:r>
          </a:p>
          <a:p>
            <a:pPr>
              <a:lnSpc>
                <a:spcPct val="80000"/>
              </a:lnSpc>
              <a:buFont typeface="Arial" pitchFamily="34" charset="0"/>
              <a:buChar char="•"/>
            </a:pPr>
            <a:endParaRPr lang="en-US" sz="2800" dirty="0" smtClean="0"/>
          </a:p>
          <a:p>
            <a:pPr>
              <a:lnSpc>
                <a:spcPct val="80000"/>
              </a:lnSpc>
              <a:buFont typeface="Arial" pitchFamily="34" charset="0"/>
              <a:buChar char="•"/>
            </a:pPr>
            <a:r>
              <a:rPr lang="en-US" sz="2800" dirty="0" smtClean="0"/>
              <a:t> The frequency of HRS in severe acute alcoholic hepatitis and in fulminant liver failure is about 30% and 55%, respectively </a:t>
            </a:r>
          </a:p>
        </p:txBody>
      </p:sp>
      <p:sp>
        <p:nvSpPr>
          <p:cNvPr id="3" name="TextBox 2"/>
          <p:cNvSpPr txBox="1"/>
          <p:nvPr/>
        </p:nvSpPr>
        <p:spPr>
          <a:xfrm>
            <a:off x="1600200" y="304800"/>
            <a:ext cx="5257800" cy="369332"/>
          </a:xfrm>
          <a:prstGeom prst="rect">
            <a:avLst/>
          </a:prstGeom>
          <a:noFill/>
        </p:spPr>
        <p:txBody>
          <a:bodyPr wrap="square" rtlCol="0">
            <a:spAutoFit/>
          </a:bodyPr>
          <a:lstStyle/>
          <a:p>
            <a:pPr algn="r">
              <a:spcBef>
                <a:spcPct val="50000"/>
              </a:spcBef>
            </a:pPr>
            <a:r>
              <a:rPr lang="en-US" dirty="0" smtClean="0"/>
              <a:t>Munoz S. Medical Clinics of North America July 2008</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FC4E" descr="PPTFC4E.png"/>
          <p:cNvPicPr>
            <a:picLocks noChangeAspect="1"/>
          </p:cNvPicPr>
          <p:nvPr/>
        </p:nvPicPr>
        <p:blipFill>
          <a:blip r:embed="rId3" cstate="print"/>
          <a:stretch>
            <a:fillRect/>
          </a:stretch>
        </p:blipFill>
        <p:spPr>
          <a:xfrm>
            <a:off x="0" y="942639"/>
            <a:ext cx="9144000" cy="497272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5D20" descr="PPT5D20.png"/>
          <p:cNvPicPr>
            <a:picLocks noChangeAspect="1"/>
          </p:cNvPicPr>
          <p:nvPr/>
        </p:nvPicPr>
        <p:blipFill>
          <a:blip r:embed="rId3" cstate="print"/>
          <a:stretch>
            <a:fillRect/>
          </a:stretch>
        </p:blipFill>
        <p:spPr>
          <a:xfrm>
            <a:off x="0" y="1305410"/>
            <a:ext cx="9144000" cy="4247179"/>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8610600" cy="769441"/>
          </a:xfrm>
          <a:prstGeom prst="rect">
            <a:avLst/>
          </a:prstGeom>
          <a:noFill/>
        </p:spPr>
        <p:txBody>
          <a:bodyPr wrap="square" rtlCol="0">
            <a:spAutoFit/>
          </a:bodyPr>
          <a:lstStyle/>
          <a:p>
            <a:pPr algn="ctr"/>
            <a:r>
              <a:rPr lang="en-US" sz="4400" dirty="0" smtClean="0"/>
              <a:t>Progressive Liver Disease</a:t>
            </a:r>
            <a:endParaRPr lang="en-US" sz="4400" dirty="0"/>
          </a:p>
        </p:txBody>
      </p:sp>
      <p:sp>
        <p:nvSpPr>
          <p:cNvPr id="3" name="TextBox 2"/>
          <p:cNvSpPr txBox="1"/>
          <p:nvPr/>
        </p:nvSpPr>
        <p:spPr>
          <a:xfrm>
            <a:off x="838200" y="2362200"/>
            <a:ext cx="6324600" cy="2123658"/>
          </a:xfrm>
          <a:prstGeom prst="rect">
            <a:avLst/>
          </a:prstGeom>
          <a:noFill/>
        </p:spPr>
        <p:txBody>
          <a:bodyPr wrap="square" rtlCol="0">
            <a:spAutoFit/>
          </a:bodyPr>
          <a:lstStyle/>
          <a:p>
            <a:pPr>
              <a:buFont typeface="Arial" pitchFamily="34" charset="0"/>
              <a:buChar char="•"/>
            </a:pPr>
            <a:r>
              <a:rPr lang="en-US" sz="3200" dirty="0" smtClean="0"/>
              <a:t> Systemic vasodilatation</a:t>
            </a:r>
          </a:p>
          <a:p>
            <a:pPr>
              <a:buFont typeface="Arial" pitchFamily="34" charset="0"/>
              <a:buChar char="•"/>
            </a:pPr>
            <a:endParaRPr lang="en-US" sz="3200" dirty="0" smtClean="0"/>
          </a:p>
          <a:p>
            <a:pPr>
              <a:buFont typeface="Arial" pitchFamily="34" charset="0"/>
              <a:buChar char="•"/>
            </a:pPr>
            <a:r>
              <a:rPr lang="en-US" sz="3200" dirty="0" smtClean="0"/>
              <a:t> Renal vasoconstriction</a:t>
            </a:r>
          </a:p>
          <a:p>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0"/>
            <a:ext cx="8534400" cy="769441"/>
          </a:xfrm>
          <a:prstGeom prst="rect">
            <a:avLst/>
          </a:prstGeom>
          <a:noFill/>
        </p:spPr>
        <p:txBody>
          <a:bodyPr wrap="square" rtlCol="0">
            <a:spAutoFit/>
          </a:bodyPr>
          <a:lstStyle/>
          <a:p>
            <a:pPr algn="ctr"/>
            <a:r>
              <a:rPr lang="en-US" sz="4400" dirty="0" smtClean="0"/>
              <a:t>Vasodilatation</a:t>
            </a:r>
            <a:endParaRPr lang="en-US" sz="4400" dirty="0"/>
          </a:p>
        </p:txBody>
      </p:sp>
      <p:sp>
        <p:nvSpPr>
          <p:cNvPr id="3" name="TextBox 2"/>
          <p:cNvSpPr txBox="1"/>
          <p:nvPr/>
        </p:nvSpPr>
        <p:spPr>
          <a:xfrm>
            <a:off x="838200" y="1905000"/>
            <a:ext cx="5029200" cy="4093428"/>
          </a:xfrm>
          <a:prstGeom prst="rect">
            <a:avLst/>
          </a:prstGeom>
          <a:noFill/>
        </p:spPr>
        <p:txBody>
          <a:bodyPr wrap="square" rtlCol="0">
            <a:spAutoFit/>
          </a:bodyPr>
          <a:lstStyle/>
          <a:p>
            <a:pPr>
              <a:buFont typeface="Arial" pitchFamily="34" charset="0"/>
              <a:buChar char="•"/>
            </a:pPr>
            <a:r>
              <a:rPr lang="en-US" dirty="0" smtClean="0"/>
              <a:t> </a:t>
            </a:r>
            <a:r>
              <a:rPr lang="en-US" sz="2800" dirty="0" smtClean="0"/>
              <a:t>Glucagon</a:t>
            </a:r>
          </a:p>
          <a:p>
            <a:pPr>
              <a:buFont typeface="Arial" pitchFamily="34" charset="0"/>
              <a:buChar char="•"/>
            </a:pPr>
            <a:r>
              <a:rPr lang="en-US" sz="2800" dirty="0" smtClean="0"/>
              <a:t> Vasoactive intestinal peptide</a:t>
            </a:r>
          </a:p>
          <a:p>
            <a:pPr>
              <a:buFont typeface="Arial" pitchFamily="34" charset="0"/>
              <a:buChar char="•"/>
            </a:pPr>
            <a:r>
              <a:rPr lang="en-US" sz="2800" dirty="0" smtClean="0"/>
              <a:t> Prostaglandins </a:t>
            </a:r>
          </a:p>
          <a:p>
            <a:pPr>
              <a:buFont typeface="Arial" pitchFamily="34" charset="0"/>
              <a:buChar char="•"/>
            </a:pPr>
            <a:r>
              <a:rPr lang="en-US" sz="2800" dirty="0" smtClean="0"/>
              <a:t> Substance P</a:t>
            </a:r>
          </a:p>
          <a:p>
            <a:pPr>
              <a:buFont typeface="Arial" pitchFamily="34" charset="0"/>
              <a:buChar char="•"/>
            </a:pPr>
            <a:r>
              <a:rPr lang="en-US" sz="2800" dirty="0" smtClean="0"/>
              <a:t> Platelet activating factor</a:t>
            </a:r>
          </a:p>
          <a:p>
            <a:pPr>
              <a:buFont typeface="Arial" pitchFamily="34" charset="0"/>
              <a:buChar char="•"/>
            </a:pPr>
            <a:r>
              <a:rPr lang="en-US" sz="2800" dirty="0" smtClean="0"/>
              <a:t> NO</a:t>
            </a:r>
          </a:p>
          <a:p>
            <a:pPr>
              <a:buFont typeface="Arial" pitchFamily="34" charset="0"/>
              <a:buChar char="•"/>
            </a:pPr>
            <a:r>
              <a:rPr lang="en-US" sz="2800" dirty="0" smtClean="0"/>
              <a:t> CO</a:t>
            </a:r>
          </a:p>
          <a:p>
            <a:pPr>
              <a:buFont typeface="Arial" pitchFamily="34" charset="0"/>
              <a:buChar char="•"/>
            </a:pPr>
            <a:r>
              <a:rPr lang="en-US" sz="2800" dirty="0" smtClean="0"/>
              <a:t> Endogenous cannabinoids</a:t>
            </a:r>
          </a:p>
          <a:p>
            <a:pPr>
              <a:buFont typeface="Arial" pitchFamily="34" charset="0"/>
              <a:buChar char="•"/>
            </a:pPr>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D73E" descr="PPTD73E.png"/>
          <p:cNvPicPr>
            <a:picLocks noChangeAspect="1"/>
          </p:cNvPicPr>
          <p:nvPr/>
        </p:nvPicPr>
        <p:blipFill>
          <a:blip r:embed="rId3" cstate="print"/>
          <a:stretch>
            <a:fillRect/>
          </a:stretch>
        </p:blipFill>
        <p:spPr>
          <a:xfrm>
            <a:off x="1447800" y="123060"/>
            <a:ext cx="6934200" cy="6325028"/>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EE" descr="PPTEE.png"/>
          <p:cNvPicPr>
            <a:picLocks noChangeAspect="1"/>
          </p:cNvPicPr>
          <p:nvPr/>
        </p:nvPicPr>
        <p:blipFill>
          <a:blip r:embed="rId3" cstate="print"/>
          <a:stretch>
            <a:fillRect/>
          </a:stretch>
        </p:blipFill>
        <p:spPr>
          <a:xfrm>
            <a:off x="0" y="1065908"/>
            <a:ext cx="9144000" cy="4726183"/>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AC31" descr="PPTAC31.png"/>
          <p:cNvPicPr>
            <a:picLocks noChangeAspect="1"/>
          </p:cNvPicPr>
          <p:nvPr/>
        </p:nvPicPr>
        <p:blipFill>
          <a:blip r:embed="rId3" cstate="print"/>
          <a:stretch>
            <a:fillRect/>
          </a:stretch>
        </p:blipFill>
        <p:spPr>
          <a:xfrm>
            <a:off x="0" y="17405"/>
            <a:ext cx="9144000" cy="6823188"/>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200400" y="786463"/>
            <a:ext cx="2819400" cy="5430418"/>
          </a:xfrm>
          <a:prstGeom prst="rect">
            <a:avLst/>
          </a:prstGeom>
          <a:noFill/>
          <a:ln w="9525">
            <a:noFill/>
            <a:round/>
            <a:headEnd/>
            <a:tailEnd/>
          </a:ln>
          <a:effectLst/>
        </p:spPr>
      </p:pic>
      <p:sp>
        <p:nvSpPr>
          <p:cNvPr id="3075" name="AutoShape 3"/>
          <p:cNvSpPr>
            <a:spLocks noChangeArrowheads="1"/>
          </p:cNvSpPr>
          <p:nvPr/>
        </p:nvSpPr>
        <p:spPr bwMode="auto">
          <a:xfrm>
            <a:off x="415637" y="161085"/>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1400" b="1" dirty="0">
                <a:solidFill>
                  <a:srgbClr val="FFFFFF"/>
                </a:solidFill>
                <a:cs typeface="Arial Unicode MS" pitchFamily="32" charset="0"/>
              </a:rPr>
              <a:t>Potential Role of Bacterial Translocation and Cytokine Overproduction on Splanchnic Arterial Vasodilatation.</a:t>
            </a:r>
          </a:p>
        </p:txBody>
      </p:sp>
      <p:sp>
        <p:nvSpPr>
          <p:cNvPr id="3076" name="Text Box 4"/>
          <p:cNvSpPr txBox="1">
            <a:spLocks noChangeArrowheads="1"/>
          </p:cNvSpPr>
          <p:nvPr/>
        </p:nvSpPr>
        <p:spPr bwMode="auto">
          <a:xfrm>
            <a:off x="3200400" y="6324600"/>
            <a:ext cx="4267200" cy="320768"/>
          </a:xfrm>
          <a:prstGeom prst="rect">
            <a:avLst/>
          </a:prstGeom>
          <a:noFill/>
          <a:ln w="9525">
            <a:noFill/>
            <a:round/>
            <a:headEnd/>
            <a:tailEnd/>
          </a:ln>
          <a:effectLst/>
        </p:spPr>
        <p:txBody>
          <a:bodyPr lIns="0" tIns="12211" rIns="0" bIns="0" anchor="ctr"/>
          <a:lstStyle/>
          <a:p>
            <a:pPr>
              <a:lnSpc>
                <a:spcPct val="93000"/>
              </a:lnSpc>
              <a:tabLst>
                <a:tab pos="649628" algn="l"/>
                <a:tab pos="1299256" algn="l"/>
                <a:tab pos="1948884" algn="l"/>
                <a:tab pos="2598511" algn="l"/>
              </a:tabLst>
            </a:pPr>
            <a:r>
              <a:rPr lang="en-US" sz="1100" b="1" dirty="0" err="1">
                <a:solidFill>
                  <a:srgbClr val="FFFFFF"/>
                </a:solidFill>
                <a:cs typeface="Arial Unicode MS" pitchFamily="32" charset="0"/>
              </a:rPr>
              <a:t>Ginès</a:t>
            </a:r>
            <a:r>
              <a:rPr lang="en-US" sz="1100" b="1" dirty="0">
                <a:solidFill>
                  <a:srgbClr val="FFFFFF"/>
                </a:solidFill>
                <a:cs typeface="Arial Unicode MS" pitchFamily="32" charset="0"/>
              </a:rPr>
              <a:t> P, </a:t>
            </a:r>
            <a:r>
              <a:rPr lang="en-US" sz="1100" b="1" dirty="0" err="1">
                <a:solidFill>
                  <a:srgbClr val="FFFFFF"/>
                </a:solidFill>
                <a:cs typeface="Arial Unicode MS" pitchFamily="32" charset="0"/>
              </a:rPr>
              <a:t>Schrier</a:t>
            </a:r>
            <a:r>
              <a:rPr lang="en-US" sz="1100" b="1" dirty="0">
                <a:solidFill>
                  <a:srgbClr val="FFFFFF"/>
                </a:solidFill>
                <a:cs typeface="Arial Unicode MS" pitchFamily="32" charset="0"/>
              </a:rPr>
              <a:t> RW. N </a:t>
            </a:r>
            <a:r>
              <a:rPr lang="en-US" sz="1100" b="1" dirty="0" err="1">
                <a:solidFill>
                  <a:srgbClr val="FFFFFF"/>
                </a:solidFill>
                <a:cs typeface="Arial Unicode MS" pitchFamily="32" charset="0"/>
              </a:rPr>
              <a:t>Engl</a:t>
            </a:r>
            <a:r>
              <a:rPr lang="en-US" sz="1100" b="1" dirty="0">
                <a:solidFill>
                  <a:srgbClr val="FFFFFF"/>
                </a:solidFill>
                <a:cs typeface="Arial Unicode MS" pitchFamily="32" charset="0"/>
              </a:rPr>
              <a:t> J Med 2009;361:1279-1290.</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543800" cy="923330"/>
          </a:xfrm>
          <a:prstGeom prst="rect">
            <a:avLst/>
          </a:prstGeom>
          <a:noFill/>
        </p:spPr>
        <p:txBody>
          <a:bodyPr wrap="square" rtlCol="0">
            <a:spAutoFit/>
          </a:bodyPr>
          <a:lstStyle/>
          <a:p>
            <a:pPr algn="ctr"/>
            <a:r>
              <a:rPr lang="en-US" sz="5400" dirty="0" smtClean="0"/>
              <a:t>Prerenal Azotemia</a:t>
            </a:r>
            <a:endParaRPr lang="en-US" sz="5400" dirty="0"/>
          </a:p>
        </p:txBody>
      </p:sp>
      <p:sp>
        <p:nvSpPr>
          <p:cNvPr id="3" name="TextBox 2"/>
          <p:cNvSpPr txBox="1"/>
          <p:nvPr/>
        </p:nvSpPr>
        <p:spPr>
          <a:xfrm>
            <a:off x="381000" y="2514600"/>
            <a:ext cx="2743200" cy="369332"/>
          </a:xfrm>
          <a:prstGeom prst="rect">
            <a:avLst/>
          </a:prstGeom>
          <a:noFill/>
        </p:spPr>
        <p:txBody>
          <a:bodyPr wrap="square" rtlCol="0">
            <a:spAutoFit/>
          </a:bodyPr>
          <a:lstStyle/>
          <a:p>
            <a:endParaRPr lang="en-US" dirty="0"/>
          </a:p>
        </p:txBody>
      </p:sp>
      <p:sp>
        <p:nvSpPr>
          <p:cNvPr id="4" name="TextBox 3"/>
          <p:cNvSpPr txBox="1"/>
          <p:nvPr/>
        </p:nvSpPr>
        <p:spPr>
          <a:xfrm>
            <a:off x="457200" y="2133600"/>
            <a:ext cx="6934200" cy="4893647"/>
          </a:xfrm>
          <a:prstGeom prst="rect">
            <a:avLst/>
          </a:prstGeom>
          <a:noFill/>
        </p:spPr>
        <p:txBody>
          <a:bodyPr wrap="square" rtlCol="0">
            <a:spAutoFit/>
          </a:bodyPr>
          <a:lstStyle/>
          <a:p>
            <a:pPr>
              <a:buFont typeface="Arial" pitchFamily="34" charset="0"/>
              <a:buChar char="•"/>
            </a:pPr>
            <a:r>
              <a:rPr lang="en-US" sz="3600" dirty="0" smtClean="0"/>
              <a:t> Decreased renal function due to decreased renal perfusion</a:t>
            </a:r>
          </a:p>
          <a:p>
            <a:pPr>
              <a:buFont typeface="Arial" pitchFamily="34" charset="0"/>
              <a:buChar char="•"/>
            </a:pPr>
            <a:endParaRPr lang="en-US" sz="3600" dirty="0" smtClean="0"/>
          </a:p>
          <a:p>
            <a:pPr>
              <a:buFont typeface="Arial" pitchFamily="34" charset="0"/>
              <a:buChar char="•"/>
            </a:pPr>
            <a:r>
              <a:rPr lang="en-US" sz="3600" dirty="0" smtClean="0"/>
              <a:t> Reversible</a:t>
            </a:r>
          </a:p>
          <a:p>
            <a:pPr>
              <a:buFont typeface="Arial" pitchFamily="34" charset="0"/>
              <a:buChar char="•"/>
            </a:pPr>
            <a:endParaRPr lang="en-US" sz="3600" dirty="0" smtClean="0"/>
          </a:p>
          <a:p>
            <a:pPr>
              <a:buFont typeface="Arial" pitchFamily="34" charset="0"/>
              <a:buChar char="•"/>
            </a:pPr>
            <a:r>
              <a:rPr lang="en-US" sz="3600" dirty="0" smtClean="0"/>
              <a:t> Predisposes for renal injury</a:t>
            </a:r>
          </a:p>
          <a:p>
            <a:pPr>
              <a:buFont typeface="Arial" pitchFamily="34" charset="0"/>
              <a:buChar char="•"/>
            </a:pPr>
            <a:endParaRPr lang="en-US" sz="2400" dirty="0" smtClean="0"/>
          </a:p>
          <a:p>
            <a:r>
              <a:rPr lang="en-US" dirty="0" smtClean="0"/>
              <a:t/>
            </a:r>
            <a:br>
              <a:rPr lang="en-US" dirty="0" smtClean="0"/>
            </a:br>
            <a:r>
              <a:rPr lang="en-US" dirty="0" smtClean="0"/>
              <a:t/>
            </a:r>
            <a:br>
              <a:rPr lang="en-US" dirty="0" smtClean="0"/>
            </a:br>
            <a:endParaRPr lang="en-US" dirty="0" smtClean="0"/>
          </a:p>
          <a:p>
            <a:pPr>
              <a:buFont typeface="Arial" pitchFamily="34" charset="0"/>
              <a:buChar cha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458200" cy="769441"/>
          </a:xfrm>
          <a:prstGeom prst="rect">
            <a:avLst/>
          </a:prstGeom>
          <a:noFill/>
        </p:spPr>
        <p:txBody>
          <a:bodyPr wrap="square" rtlCol="0">
            <a:spAutoFit/>
          </a:bodyPr>
          <a:lstStyle/>
          <a:p>
            <a:pPr algn="ctr"/>
            <a:r>
              <a:rPr lang="en-US" sz="4400" dirty="0" smtClean="0"/>
              <a:t>Renal Vasoconstriction</a:t>
            </a:r>
            <a:endParaRPr lang="en-US" sz="4400" dirty="0"/>
          </a:p>
        </p:txBody>
      </p:sp>
      <p:sp>
        <p:nvSpPr>
          <p:cNvPr id="3" name="TextBox 2"/>
          <p:cNvSpPr txBox="1"/>
          <p:nvPr/>
        </p:nvSpPr>
        <p:spPr>
          <a:xfrm>
            <a:off x="685800" y="2133600"/>
            <a:ext cx="5486400" cy="3416320"/>
          </a:xfrm>
          <a:prstGeom prst="rect">
            <a:avLst/>
          </a:prstGeom>
          <a:noFill/>
        </p:spPr>
        <p:txBody>
          <a:bodyPr wrap="square" rtlCol="0">
            <a:spAutoFit/>
          </a:bodyPr>
          <a:lstStyle/>
          <a:p>
            <a:pPr>
              <a:buFont typeface="Arial" pitchFamily="34" charset="0"/>
              <a:buChar char="•"/>
            </a:pPr>
            <a:r>
              <a:rPr lang="en-US" sz="3600" dirty="0" smtClean="0"/>
              <a:t> Vasopressin </a:t>
            </a:r>
          </a:p>
          <a:p>
            <a:pPr>
              <a:buFont typeface="Arial" pitchFamily="34" charset="0"/>
              <a:buChar char="•"/>
            </a:pPr>
            <a:endParaRPr lang="en-US" sz="3600" dirty="0" smtClean="0"/>
          </a:p>
          <a:p>
            <a:pPr>
              <a:buFont typeface="Arial" pitchFamily="34" charset="0"/>
              <a:buChar char="•"/>
            </a:pPr>
            <a:r>
              <a:rPr lang="en-US" sz="3600" dirty="0" smtClean="0"/>
              <a:t> Renin</a:t>
            </a:r>
          </a:p>
          <a:p>
            <a:pPr>
              <a:buFont typeface="Arial" pitchFamily="34" charset="0"/>
              <a:buChar char="•"/>
            </a:pPr>
            <a:endParaRPr lang="en-US" sz="3600" dirty="0" smtClean="0"/>
          </a:p>
          <a:p>
            <a:pPr>
              <a:buFont typeface="Arial" pitchFamily="34" charset="0"/>
              <a:buChar char="•"/>
            </a:pPr>
            <a:r>
              <a:rPr lang="en-US" sz="3600" dirty="0" smtClean="0"/>
              <a:t> Norepinephrine</a:t>
            </a:r>
          </a:p>
          <a:p>
            <a:pPr>
              <a:buFont typeface="Arial" pitchFamily="34" charset="0"/>
              <a:buChar char="•"/>
            </a:pP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B552" descr="PPTB552.png"/>
          <p:cNvPicPr>
            <a:picLocks noChangeAspect="1"/>
          </p:cNvPicPr>
          <p:nvPr/>
        </p:nvPicPr>
        <p:blipFill>
          <a:blip r:embed="rId3" cstate="print"/>
          <a:stretch>
            <a:fillRect/>
          </a:stretch>
        </p:blipFill>
        <p:spPr>
          <a:xfrm>
            <a:off x="0" y="572288"/>
            <a:ext cx="9144000" cy="5713423"/>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09600"/>
            <a:ext cx="8915400" cy="769441"/>
          </a:xfrm>
          <a:prstGeom prst="rect">
            <a:avLst/>
          </a:prstGeom>
          <a:noFill/>
        </p:spPr>
        <p:txBody>
          <a:bodyPr wrap="square" rtlCol="0">
            <a:spAutoFit/>
          </a:bodyPr>
          <a:lstStyle/>
          <a:p>
            <a:pPr algn="ctr"/>
            <a:r>
              <a:rPr lang="en-US" sz="4400" dirty="0" smtClean="0"/>
              <a:t>Course of the Hepatorenal Syndrome</a:t>
            </a:r>
            <a:endParaRPr lang="en-US" sz="4400" dirty="0"/>
          </a:p>
        </p:txBody>
      </p:sp>
      <p:sp>
        <p:nvSpPr>
          <p:cNvPr id="3" name="TextBox 2"/>
          <p:cNvSpPr txBox="1"/>
          <p:nvPr/>
        </p:nvSpPr>
        <p:spPr>
          <a:xfrm>
            <a:off x="304800" y="1905000"/>
            <a:ext cx="5791200" cy="3416320"/>
          </a:xfrm>
          <a:prstGeom prst="rect">
            <a:avLst/>
          </a:prstGeom>
          <a:noFill/>
        </p:spPr>
        <p:txBody>
          <a:bodyPr wrap="square" rtlCol="0">
            <a:spAutoFit/>
          </a:bodyPr>
          <a:lstStyle/>
          <a:p>
            <a:pPr>
              <a:buFont typeface="Arial" pitchFamily="34" charset="0"/>
              <a:buChar char="•"/>
            </a:pPr>
            <a:r>
              <a:rPr lang="en-US" sz="3600" dirty="0" smtClean="0"/>
              <a:t> A-V micro fistulae</a:t>
            </a:r>
          </a:p>
          <a:p>
            <a:pPr>
              <a:buFont typeface="Arial" pitchFamily="34" charset="0"/>
              <a:buChar char="•"/>
            </a:pPr>
            <a:endParaRPr lang="en-US" sz="3600" dirty="0" smtClean="0"/>
          </a:p>
          <a:p>
            <a:pPr>
              <a:buFont typeface="Arial" pitchFamily="34" charset="0"/>
              <a:buChar char="•"/>
            </a:pPr>
            <a:r>
              <a:rPr lang="en-US" sz="3600" dirty="0" smtClean="0"/>
              <a:t> Decreased EABV</a:t>
            </a:r>
          </a:p>
          <a:p>
            <a:pPr>
              <a:buFont typeface="Arial" pitchFamily="34" charset="0"/>
              <a:buChar char="•"/>
            </a:pPr>
            <a:endParaRPr lang="en-US" sz="3600" dirty="0" smtClean="0"/>
          </a:p>
          <a:p>
            <a:pPr>
              <a:buFont typeface="Arial" pitchFamily="34" charset="0"/>
              <a:buChar char="•"/>
            </a:pPr>
            <a:r>
              <a:rPr lang="en-US" sz="3600" dirty="0" smtClean="0"/>
              <a:t> Modest salt retention</a:t>
            </a:r>
          </a:p>
          <a:p>
            <a:endParaRPr lang="en-US" sz="36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19200"/>
            <a:ext cx="5715000" cy="3970318"/>
          </a:xfrm>
          <a:prstGeom prst="rect">
            <a:avLst/>
          </a:prstGeom>
          <a:noFill/>
        </p:spPr>
        <p:txBody>
          <a:bodyPr wrap="square" rtlCol="0">
            <a:spAutoFit/>
          </a:bodyPr>
          <a:lstStyle/>
          <a:p>
            <a:pPr>
              <a:buFont typeface="Arial" pitchFamily="34" charset="0"/>
              <a:buChar char="•"/>
            </a:pPr>
            <a:r>
              <a:rPr lang="en-US" sz="3600" dirty="0" smtClean="0"/>
              <a:t> Increased cardiac output</a:t>
            </a:r>
          </a:p>
          <a:p>
            <a:pPr>
              <a:buFont typeface="Arial" pitchFamily="34" charset="0"/>
              <a:buChar char="•"/>
            </a:pPr>
            <a:endParaRPr lang="en-US" sz="3600" dirty="0" smtClean="0"/>
          </a:p>
          <a:p>
            <a:pPr>
              <a:buFont typeface="Arial" pitchFamily="34" charset="0"/>
              <a:buChar char="•"/>
            </a:pPr>
            <a:r>
              <a:rPr lang="en-US" sz="3600" dirty="0" smtClean="0"/>
              <a:t> Splanchnic vasodilatation</a:t>
            </a:r>
          </a:p>
          <a:p>
            <a:pPr>
              <a:buFont typeface="Arial" pitchFamily="34" charset="0"/>
              <a:buChar char="•"/>
            </a:pPr>
            <a:endParaRPr lang="en-US" sz="3600" dirty="0" smtClean="0"/>
          </a:p>
          <a:p>
            <a:pPr>
              <a:buFont typeface="Arial" pitchFamily="34" charset="0"/>
              <a:buChar char="•"/>
            </a:pPr>
            <a:r>
              <a:rPr lang="en-US" sz="3600" dirty="0" smtClean="0"/>
              <a:t>  Portal hypertension</a:t>
            </a:r>
          </a:p>
          <a:p>
            <a:endParaRPr lang="en-US" sz="3600" dirty="0" smtClean="0"/>
          </a:p>
          <a:p>
            <a:pPr>
              <a:buFont typeface="Arial" pitchFamily="34" charset="0"/>
              <a:buChar char="•"/>
            </a:pPr>
            <a:r>
              <a:rPr lang="en-US" sz="3600" dirty="0" smtClean="0"/>
              <a:t> Ascites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143000"/>
            <a:ext cx="7696200" cy="4524315"/>
          </a:xfrm>
          <a:prstGeom prst="rect">
            <a:avLst/>
          </a:prstGeom>
          <a:noFill/>
        </p:spPr>
        <p:txBody>
          <a:bodyPr wrap="square" rtlCol="0">
            <a:spAutoFit/>
          </a:bodyPr>
          <a:lstStyle/>
          <a:p>
            <a:pPr>
              <a:buFont typeface="Arial" pitchFamily="34" charset="0"/>
              <a:buChar char="•"/>
            </a:pPr>
            <a:r>
              <a:rPr lang="en-US" sz="3600" dirty="0" smtClean="0"/>
              <a:t> Susceptibility to renal injury greatly increased</a:t>
            </a:r>
          </a:p>
          <a:p>
            <a:pPr>
              <a:buFont typeface="Arial" pitchFamily="34" charset="0"/>
              <a:buChar char="•"/>
            </a:pPr>
            <a:endParaRPr lang="en-US" sz="3600" dirty="0" smtClean="0"/>
          </a:p>
          <a:p>
            <a:pPr>
              <a:buFont typeface="Arial" pitchFamily="34" charset="0"/>
              <a:buChar char="•"/>
            </a:pPr>
            <a:r>
              <a:rPr lang="en-US" sz="3600" dirty="0" smtClean="0"/>
              <a:t> ATN</a:t>
            </a:r>
          </a:p>
          <a:p>
            <a:pPr>
              <a:buFont typeface="Arial" pitchFamily="34" charset="0"/>
              <a:buChar char="•"/>
            </a:pPr>
            <a:endParaRPr lang="en-US" sz="3600" dirty="0" smtClean="0"/>
          </a:p>
          <a:p>
            <a:pPr>
              <a:buFont typeface="Arial" pitchFamily="34" charset="0"/>
              <a:buChar char="•"/>
            </a:pPr>
            <a:r>
              <a:rPr lang="en-US" sz="3600" dirty="0" smtClean="0"/>
              <a:t> Interstitial nephritis</a:t>
            </a:r>
          </a:p>
          <a:p>
            <a:pPr>
              <a:buFont typeface="Arial" pitchFamily="34" charset="0"/>
              <a:buChar char="•"/>
            </a:pPr>
            <a:endParaRPr lang="en-US" sz="3600" dirty="0" smtClean="0"/>
          </a:p>
          <a:p>
            <a:pPr>
              <a:buFont typeface="Arial" pitchFamily="34" charset="0"/>
              <a:buChar char="•"/>
            </a:pPr>
            <a:r>
              <a:rPr lang="en-US" sz="3600" dirty="0" smtClean="0"/>
              <a:t> Bacterial peritonitis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5299" descr="PPT5299.png"/>
          <p:cNvPicPr>
            <a:picLocks noChangeAspect="1"/>
          </p:cNvPicPr>
          <p:nvPr/>
        </p:nvPicPr>
        <p:blipFill>
          <a:blip r:embed="rId3" cstate="print"/>
          <a:stretch>
            <a:fillRect/>
          </a:stretch>
        </p:blipFill>
        <p:spPr>
          <a:xfrm>
            <a:off x="0" y="42333"/>
            <a:ext cx="9144000" cy="6773333"/>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371600" y="83936"/>
            <a:ext cx="6934200" cy="6699576"/>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447800" y="0"/>
            <a:ext cx="6553200" cy="6797245"/>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DA26" descr="PPTDA26.png"/>
          <p:cNvPicPr>
            <a:picLocks noChangeAspect="1"/>
          </p:cNvPicPr>
          <p:nvPr/>
        </p:nvPicPr>
        <p:blipFill>
          <a:blip r:embed="rId3" cstate="print"/>
          <a:stretch>
            <a:fillRect/>
          </a:stretch>
        </p:blipFill>
        <p:spPr>
          <a:xfrm>
            <a:off x="0" y="1555163"/>
            <a:ext cx="9144000" cy="3747673"/>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08000278001"/>
          <p:cNvPicPr>
            <a:picLocks noChangeAspect="1" noChangeArrowheads="1"/>
          </p:cNvPicPr>
          <p:nvPr/>
        </p:nvPicPr>
        <p:blipFill>
          <a:blip r:embed="rId3" cstate="print"/>
          <a:srcRect/>
          <a:stretch>
            <a:fillRect/>
          </a:stretch>
        </p:blipFill>
        <p:spPr bwMode="auto">
          <a:xfrm>
            <a:off x="75089" y="152400"/>
            <a:ext cx="8979789" cy="64008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7924800" cy="707886"/>
          </a:xfrm>
          <a:prstGeom prst="rect">
            <a:avLst/>
          </a:prstGeom>
          <a:noFill/>
        </p:spPr>
        <p:txBody>
          <a:bodyPr wrap="square" rtlCol="0">
            <a:spAutoFit/>
          </a:bodyPr>
          <a:lstStyle/>
          <a:p>
            <a:pPr algn="ctr"/>
            <a:r>
              <a:rPr lang="en-US" sz="4000" dirty="0" smtClean="0"/>
              <a:t>Effective Arterial Blood Volume</a:t>
            </a:r>
            <a:endParaRPr lang="en-US" sz="4000" dirty="0"/>
          </a:p>
        </p:txBody>
      </p:sp>
      <p:sp>
        <p:nvSpPr>
          <p:cNvPr id="3" name="TextBox 2"/>
          <p:cNvSpPr txBox="1"/>
          <p:nvPr/>
        </p:nvSpPr>
        <p:spPr>
          <a:xfrm>
            <a:off x="685800" y="2209800"/>
            <a:ext cx="7696200" cy="3108543"/>
          </a:xfrm>
          <a:prstGeom prst="rect">
            <a:avLst/>
          </a:prstGeom>
          <a:noFill/>
        </p:spPr>
        <p:txBody>
          <a:bodyPr wrap="square" rtlCol="0">
            <a:spAutoFit/>
          </a:bodyPr>
          <a:lstStyle/>
          <a:p>
            <a:pPr>
              <a:buFont typeface="Arial" pitchFamily="34" charset="0"/>
              <a:buChar char="•"/>
            </a:pPr>
            <a:r>
              <a:rPr lang="en-US" sz="2800" dirty="0" smtClean="0"/>
              <a:t> A concept not a measurable entity</a:t>
            </a:r>
          </a:p>
          <a:p>
            <a:pPr>
              <a:buFont typeface="Arial" pitchFamily="34" charset="0"/>
              <a:buChar char="•"/>
            </a:pPr>
            <a:endParaRPr lang="en-US" sz="2800" dirty="0" smtClean="0"/>
          </a:p>
          <a:p>
            <a:pPr>
              <a:buFont typeface="Arial" pitchFamily="34" charset="0"/>
              <a:buChar char="•"/>
            </a:pPr>
            <a:r>
              <a:rPr lang="en-US" sz="2800" dirty="0" smtClean="0"/>
              <a:t> Normal EABV is that amount of arterial filling that assure adequate organ perfusion</a:t>
            </a:r>
          </a:p>
          <a:p>
            <a:pPr>
              <a:buFont typeface="Arial" pitchFamily="34" charset="0"/>
              <a:buChar char="•"/>
            </a:pPr>
            <a:endParaRPr lang="en-US" sz="2800" dirty="0" smtClean="0"/>
          </a:p>
          <a:p>
            <a:pPr>
              <a:buFont typeface="Arial" pitchFamily="34" charset="0"/>
              <a:buChar char="•"/>
            </a:pPr>
            <a:r>
              <a:rPr lang="en-US" sz="2800" dirty="0" smtClean="0"/>
              <a:t> Its state is inferred from history, PE, and lab values</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838200" y="78134"/>
            <a:ext cx="7382395" cy="6703665"/>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8BFF" descr="PPT8BFF.png"/>
          <p:cNvPicPr>
            <a:picLocks noChangeAspect="1"/>
          </p:cNvPicPr>
          <p:nvPr/>
        </p:nvPicPr>
        <p:blipFill>
          <a:blip r:embed="rId3" cstate="print"/>
          <a:stretch>
            <a:fillRect/>
          </a:stretch>
        </p:blipFill>
        <p:spPr>
          <a:xfrm>
            <a:off x="18041" y="0"/>
            <a:ext cx="9107918" cy="68580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7DED" descr="PPT7DED.png"/>
          <p:cNvPicPr>
            <a:picLocks noChangeAspect="1"/>
          </p:cNvPicPr>
          <p:nvPr/>
        </p:nvPicPr>
        <p:blipFill>
          <a:blip r:embed="rId3" cstate="print"/>
          <a:stretch>
            <a:fillRect/>
          </a:stretch>
        </p:blipFill>
        <p:spPr>
          <a:xfrm>
            <a:off x="25859" y="0"/>
            <a:ext cx="9092281" cy="68580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305800" cy="769441"/>
          </a:xfrm>
          <a:prstGeom prst="rect">
            <a:avLst/>
          </a:prstGeom>
          <a:noFill/>
        </p:spPr>
        <p:txBody>
          <a:bodyPr wrap="square" rtlCol="0">
            <a:spAutoFit/>
          </a:bodyPr>
          <a:lstStyle/>
          <a:p>
            <a:pPr algn="ctr"/>
            <a:r>
              <a:rPr lang="en-US" sz="4400" dirty="0" smtClean="0"/>
              <a:t>Consequences</a:t>
            </a:r>
            <a:endParaRPr lang="en-US" sz="4400" dirty="0"/>
          </a:p>
        </p:txBody>
      </p:sp>
      <p:sp>
        <p:nvSpPr>
          <p:cNvPr id="3" name="TextBox 2"/>
          <p:cNvSpPr txBox="1"/>
          <p:nvPr/>
        </p:nvSpPr>
        <p:spPr>
          <a:xfrm>
            <a:off x="838200" y="1752600"/>
            <a:ext cx="7772400" cy="5078313"/>
          </a:xfrm>
          <a:prstGeom prst="rect">
            <a:avLst/>
          </a:prstGeom>
          <a:noFill/>
        </p:spPr>
        <p:txBody>
          <a:bodyPr wrap="square" rtlCol="0">
            <a:spAutoFit/>
          </a:bodyPr>
          <a:lstStyle/>
          <a:p>
            <a:pPr>
              <a:buFont typeface="Arial" pitchFamily="34" charset="0"/>
              <a:buChar char="•"/>
            </a:pPr>
            <a:r>
              <a:rPr lang="en-US" sz="3600" dirty="0" smtClean="0"/>
              <a:t> Salt retention</a:t>
            </a:r>
          </a:p>
          <a:p>
            <a:pPr>
              <a:buFont typeface="Arial" pitchFamily="34" charset="0"/>
              <a:buChar char="•"/>
            </a:pPr>
            <a:r>
              <a:rPr lang="en-US" sz="3600" dirty="0" smtClean="0"/>
              <a:t>Ascites and edema</a:t>
            </a:r>
          </a:p>
          <a:p>
            <a:pPr>
              <a:buFont typeface="Arial" pitchFamily="34" charset="0"/>
              <a:buChar char="•"/>
            </a:pPr>
            <a:r>
              <a:rPr lang="en-US" sz="3600" dirty="0" smtClean="0"/>
              <a:t> Water retention</a:t>
            </a:r>
          </a:p>
          <a:p>
            <a:pPr>
              <a:buFont typeface="Arial" pitchFamily="34" charset="0"/>
              <a:buChar char="•"/>
            </a:pPr>
            <a:r>
              <a:rPr lang="en-US" sz="3600" dirty="0" smtClean="0"/>
              <a:t> Hyponatremia –the lower the worse the outcome</a:t>
            </a:r>
          </a:p>
          <a:p>
            <a:pPr>
              <a:buFont typeface="Arial" pitchFamily="34" charset="0"/>
              <a:buChar char="•"/>
            </a:pPr>
            <a:r>
              <a:rPr lang="en-US" sz="3600" dirty="0" smtClean="0"/>
              <a:t> Decreased GFR</a:t>
            </a:r>
          </a:p>
          <a:p>
            <a:pPr>
              <a:buFont typeface="Arial" pitchFamily="34" charset="0"/>
              <a:buChar char="•"/>
            </a:pPr>
            <a:r>
              <a:rPr lang="en-US" sz="3600" dirty="0" smtClean="0"/>
              <a:t> Renal Failure </a:t>
            </a:r>
          </a:p>
          <a:p>
            <a:pPr>
              <a:buFont typeface="Arial" pitchFamily="34" charset="0"/>
              <a:buChar char="•"/>
            </a:pPr>
            <a:endParaRPr lang="en-US" sz="3600" dirty="0" smtClean="0"/>
          </a:p>
          <a:p>
            <a:pPr>
              <a:buFont typeface="Arial" pitchFamily="34" charset="0"/>
              <a:buChar char="•"/>
            </a:pP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71600"/>
            <a:ext cx="8686800" cy="4745915"/>
          </a:xfrm>
          <a:prstGeom prst="rect">
            <a:avLst/>
          </a:prstGeom>
        </p:spPr>
        <p:txBody>
          <a:bodyPr wrap="square">
            <a:spAutoFit/>
          </a:bodyPr>
          <a:lstStyle/>
          <a:p>
            <a:pPr>
              <a:lnSpc>
                <a:spcPct val="90000"/>
              </a:lnSpc>
              <a:buFont typeface="Arial" pitchFamily="34" charset="0"/>
              <a:buChar char="•"/>
            </a:pPr>
            <a:r>
              <a:rPr lang="en-US" sz="2800" dirty="0" smtClean="0"/>
              <a:t> Cr assays are subject to interference by chromogens, bilirubin being the major one </a:t>
            </a:r>
          </a:p>
          <a:p>
            <a:pPr>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 There is decreased hepatic production of creatinine </a:t>
            </a:r>
          </a:p>
          <a:p>
            <a:pPr>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 The edematous state that complicates end-stage liver disease leads to large distribution of Cr in the body and lower serum Cr concentration</a:t>
            </a:r>
          </a:p>
          <a:p>
            <a:pPr>
              <a:lnSpc>
                <a:spcPct val="90000"/>
              </a:lnSpc>
              <a:buFont typeface="Arial" pitchFamily="34" charset="0"/>
              <a:buChar char="•"/>
            </a:pPr>
            <a:endParaRPr lang="en-US" sz="2800" dirty="0" smtClean="0"/>
          </a:p>
          <a:p>
            <a:pPr>
              <a:lnSpc>
                <a:spcPct val="90000"/>
              </a:lnSpc>
              <a:buFont typeface="Arial" pitchFamily="34" charset="0"/>
              <a:buChar char="•"/>
            </a:pPr>
            <a:r>
              <a:rPr lang="en-US" sz="2800" dirty="0" smtClean="0"/>
              <a:t> Complications such as variceal bleeding, spontaneous bacterial peritonitis or sepsis lead to increased Cr tubular excretion  </a:t>
            </a:r>
          </a:p>
        </p:txBody>
      </p:sp>
      <p:sp>
        <p:nvSpPr>
          <p:cNvPr id="4" name="TextBox 3"/>
          <p:cNvSpPr txBox="1"/>
          <p:nvPr/>
        </p:nvSpPr>
        <p:spPr>
          <a:xfrm>
            <a:off x="152400" y="381000"/>
            <a:ext cx="8763000" cy="646331"/>
          </a:xfrm>
          <a:prstGeom prst="rect">
            <a:avLst/>
          </a:prstGeom>
          <a:noFill/>
        </p:spPr>
        <p:txBody>
          <a:bodyPr wrap="square" rtlCol="0">
            <a:spAutoFit/>
          </a:bodyPr>
          <a:lstStyle/>
          <a:p>
            <a:r>
              <a:rPr lang="en-US" sz="3600" dirty="0" smtClean="0"/>
              <a:t>Assessing kidney function in pts with cirrhosis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677E" descr="PPT677E.png"/>
          <p:cNvPicPr>
            <a:picLocks noChangeAspect="1"/>
          </p:cNvPicPr>
          <p:nvPr/>
        </p:nvPicPr>
        <p:blipFill>
          <a:blip r:embed="rId3" cstate="print"/>
          <a:stretch>
            <a:fillRect/>
          </a:stretch>
        </p:blipFill>
        <p:spPr>
          <a:xfrm>
            <a:off x="0" y="934607"/>
            <a:ext cx="9144000" cy="4988785"/>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AD56" descr="PPTAD56.png"/>
          <p:cNvPicPr>
            <a:picLocks noChangeAspect="1"/>
          </p:cNvPicPr>
          <p:nvPr/>
        </p:nvPicPr>
        <p:blipFill>
          <a:blip r:embed="rId3" cstate="print"/>
          <a:stretch>
            <a:fillRect/>
          </a:stretch>
        </p:blipFill>
        <p:spPr>
          <a:xfrm>
            <a:off x="0" y="1108929"/>
            <a:ext cx="9144000" cy="4640142"/>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6792" descr="PPT6792.png"/>
          <p:cNvPicPr>
            <a:picLocks noChangeAspect="1"/>
          </p:cNvPicPr>
          <p:nvPr/>
        </p:nvPicPr>
        <p:blipFill>
          <a:blip r:embed="rId3" cstate="print"/>
          <a:stretch>
            <a:fillRect/>
          </a:stretch>
        </p:blipFill>
        <p:spPr>
          <a:xfrm>
            <a:off x="0" y="461938"/>
            <a:ext cx="9144000" cy="5934124"/>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12FF" descr="PPT12FF.png"/>
          <p:cNvPicPr>
            <a:picLocks noChangeAspect="1"/>
          </p:cNvPicPr>
          <p:nvPr/>
        </p:nvPicPr>
        <p:blipFill>
          <a:blip r:embed="rId3" cstate="print"/>
          <a:stretch>
            <a:fillRect/>
          </a:stretch>
        </p:blipFill>
        <p:spPr>
          <a:xfrm>
            <a:off x="0" y="996363"/>
            <a:ext cx="9144000" cy="4865274"/>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D574" descr="PPTD574.png"/>
          <p:cNvPicPr>
            <a:picLocks noChangeAspect="1"/>
          </p:cNvPicPr>
          <p:nvPr/>
        </p:nvPicPr>
        <p:blipFill>
          <a:blip r:embed="rId3" cstate="print"/>
          <a:stretch>
            <a:fillRect/>
          </a:stretch>
        </p:blipFill>
        <p:spPr>
          <a:xfrm>
            <a:off x="0" y="1266567"/>
            <a:ext cx="9144000" cy="4324865"/>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762000"/>
            <a:ext cx="4267200" cy="830997"/>
          </a:xfrm>
          <a:prstGeom prst="rect">
            <a:avLst/>
          </a:prstGeom>
          <a:noFill/>
        </p:spPr>
        <p:txBody>
          <a:bodyPr wrap="square" rtlCol="0">
            <a:spAutoFit/>
          </a:bodyPr>
          <a:lstStyle/>
          <a:p>
            <a:r>
              <a:rPr lang="en-US" dirty="0" smtClean="0"/>
              <a:t>                         </a:t>
            </a:r>
            <a:r>
              <a:rPr lang="en-US" sz="4800" dirty="0" smtClean="0"/>
              <a:t>EABV</a:t>
            </a:r>
            <a:endParaRPr lang="en-US" sz="4800" dirty="0"/>
          </a:p>
        </p:txBody>
      </p:sp>
      <p:sp>
        <p:nvSpPr>
          <p:cNvPr id="5" name="TextBox 4"/>
          <p:cNvSpPr txBox="1"/>
          <p:nvPr/>
        </p:nvSpPr>
        <p:spPr>
          <a:xfrm>
            <a:off x="609600" y="1905000"/>
            <a:ext cx="6400800" cy="4031873"/>
          </a:xfrm>
          <a:prstGeom prst="rect">
            <a:avLst/>
          </a:prstGeom>
          <a:noFill/>
        </p:spPr>
        <p:txBody>
          <a:bodyPr wrap="square" rtlCol="0">
            <a:spAutoFit/>
          </a:bodyPr>
          <a:lstStyle/>
          <a:p>
            <a:pPr>
              <a:buFont typeface="Arial" pitchFamily="34" charset="0"/>
              <a:buChar char="•"/>
            </a:pPr>
            <a:r>
              <a:rPr lang="en-US" sz="3200" dirty="0" smtClean="0"/>
              <a:t> Vomiting</a:t>
            </a:r>
          </a:p>
          <a:p>
            <a:pPr>
              <a:buFont typeface="Arial" pitchFamily="34" charset="0"/>
              <a:buChar char="•"/>
            </a:pPr>
            <a:r>
              <a:rPr lang="en-US" sz="3200" dirty="0" smtClean="0"/>
              <a:t> Diarrhea</a:t>
            </a:r>
          </a:p>
          <a:p>
            <a:pPr>
              <a:buFont typeface="Arial" pitchFamily="34" charset="0"/>
              <a:buChar char="•"/>
            </a:pPr>
            <a:r>
              <a:rPr lang="en-US" sz="3200" dirty="0" smtClean="0"/>
              <a:t> Sweating</a:t>
            </a:r>
          </a:p>
          <a:p>
            <a:pPr>
              <a:buFont typeface="Arial" pitchFamily="34" charset="0"/>
              <a:buChar char="•"/>
            </a:pPr>
            <a:r>
              <a:rPr lang="en-US" sz="3200" dirty="0" smtClean="0"/>
              <a:t> Hemorrhage</a:t>
            </a:r>
          </a:p>
          <a:p>
            <a:pPr>
              <a:buFont typeface="Arial" pitchFamily="34" charset="0"/>
              <a:buChar char="•"/>
            </a:pPr>
            <a:r>
              <a:rPr lang="en-US" sz="3200" dirty="0" smtClean="0"/>
              <a:t> CHF</a:t>
            </a:r>
          </a:p>
          <a:p>
            <a:pPr>
              <a:buFont typeface="Arial" pitchFamily="34" charset="0"/>
              <a:buChar char="•"/>
            </a:pPr>
            <a:r>
              <a:rPr lang="en-US" sz="3200" dirty="0" smtClean="0"/>
              <a:t> Some forms of nephrotic syndrome</a:t>
            </a:r>
          </a:p>
          <a:p>
            <a:pPr>
              <a:buFont typeface="Arial" pitchFamily="34" charset="0"/>
              <a:buChar char="•"/>
            </a:pPr>
            <a:r>
              <a:rPr lang="en-US" sz="3200" dirty="0" smtClean="0"/>
              <a:t> Cirrhosis</a:t>
            </a:r>
          </a:p>
          <a:p>
            <a:r>
              <a:rPr lang="en-US" sz="3200" dirty="0" smtClean="0"/>
              <a:t> </a:t>
            </a:r>
            <a:endParaRPr lang="en-US" sz="3200" dirty="0"/>
          </a:p>
        </p:txBody>
      </p:sp>
      <p:sp>
        <p:nvSpPr>
          <p:cNvPr id="6" name="Down Arrow 5"/>
          <p:cNvSpPr/>
          <p:nvPr/>
        </p:nvSpPr>
        <p:spPr>
          <a:xfrm>
            <a:off x="2895600" y="990600"/>
            <a:ext cx="304800" cy="381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6E98" descr="PPT6E98.png"/>
          <p:cNvPicPr>
            <a:picLocks noChangeAspect="1"/>
          </p:cNvPicPr>
          <p:nvPr/>
        </p:nvPicPr>
        <p:blipFill>
          <a:blip r:embed="rId3" cstate="print"/>
          <a:stretch>
            <a:fillRect/>
          </a:stretch>
        </p:blipFill>
        <p:spPr>
          <a:xfrm>
            <a:off x="0" y="1115677"/>
            <a:ext cx="9144000" cy="4626645"/>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3F5F" descr="PPT3F5F.png"/>
          <p:cNvPicPr>
            <a:picLocks noChangeAspect="1"/>
          </p:cNvPicPr>
          <p:nvPr/>
        </p:nvPicPr>
        <p:blipFill>
          <a:blip r:embed="rId3" cstate="print"/>
          <a:stretch>
            <a:fillRect/>
          </a:stretch>
        </p:blipFill>
        <p:spPr>
          <a:xfrm>
            <a:off x="0" y="1185843"/>
            <a:ext cx="9144000" cy="4486313"/>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B1D1" descr="PPTB1D1.png"/>
          <p:cNvPicPr>
            <a:picLocks noChangeAspect="1"/>
          </p:cNvPicPr>
          <p:nvPr/>
        </p:nvPicPr>
        <p:blipFill>
          <a:blip r:embed="rId3" cstate="print"/>
          <a:stretch>
            <a:fillRect/>
          </a:stretch>
        </p:blipFill>
        <p:spPr>
          <a:xfrm>
            <a:off x="0" y="184061"/>
            <a:ext cx="9144000" cy="6489877"/>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09600"/>
            <a:ext cx="8458200" cy="923330"/>
          </a:xfrm>
          <a:prstGeom prst="rect">
            <a:avLst/>
          </a:prstGeom>
          <a:noFill/>
        </p:spPr>
        <p:txBody>
          <a:bodyPr wrap="square" rtlCol="0">
            <a:spAutoFit/>
          </a:bodyPr>
          <a:lstStyle/>
          <a:p>
            <a:pPr algn="ctr"/>
            <a:r>
              <a:rPr lang="en-US" sz="5400" dirty="0" smtClean="0"/>
              <a:t>Rx</a:t>
            </a:r>
            <a:endParaRPr lang="en-US" sz="5400" dirty="0"/>
          </a:p>
        </p:txBody>
      </p:sp>
      <p:sp>
        <p:nvSpPr>
          <p:cNvPr id="3" name="TextBox 2"/>
          <p:cNvSpPr txBox="1"/>
          <p:nvPr/>
        </p:nvSpPr>
        <p:spPr>
          <a:xfrm>
            <a:off x="685800" y="1600200"/>
            <a:ext cx="6858000" cy="4524315"/>
          </a:xfrm>
          <a:prstGeom prst="rect">
            <a:avLst/>
          </a:prstGeom>
          <a:noFill/>
        </p:spPr>
        <p:txBody>
          <a:bodyPr wrap="square" rtlCol="0">
            <a:spAutoFit/>
          </a:bodyPr>
          <a:lstStyle/>
          <a:p>
            <a:pPr>
              <a:buFont typeface="Arial" pitchFamily="34" charset="0"/>
              <a:buChar char="•"/>
            </a:pPr>
            <a:r>
              <a:rPr lang="en-US" sz="3200" dirty="0" smtClean="0"/>
              <a:t> Fix liver disease, all else is peripheral</a:t>
            </a:r>
          </a:p>
          <a:p>
            <a:pPr>
              <a:buFont typeface="Arial" pitchFamily="34" charset="0"/>
              <a:buChar char="•"/>
            </a:pPr>
            <a:endParaRPr lang="en-US" sz="3200" dirty="0" smtClean="0"/>
          </a:p>
          <a:p>
            <a:pPr>
              <a:buFont typeface="Arial" pitchFamily="34" charset="0"/>
              <a:buChar char="•"/>
            </a:pPr>
            <a:r>
              <a:rPr lang="en-US" sz="3200" dirty="0" smtClean="0"/>
              <a:t> Midodrine and octreotide</a:t>
            </a:r>
          </a:p>
          <a:p>
            <a:pPr>
              <a:buFont typeface="Arial" pitchFamily="34" charset="0"/>
              <a:buChar char="•"/>
            </a:pPr>
            <a:endParaRPr lang="en-US" sz="3200" dirty="0" smtClean="0"/>
          </a:p>
          <a:p>
            <a:pPr>
              <a:buFont typeface="Arial" pitchFamily="34" charset="0"/>
              <a:buChar char="•"/>
            </a:pPr>
            <a:r>
              <a:rPr lang="en-US" sz="3200" dirty="0" smtClean="0"/>
              <a:t> Vasopressin analogues and albumin</a:t>
            </a:r>
          </a:p>
          <a:p>
            <a:endParaRPr lang="en-US" sz="3200" dirty="0" smtClean="0"/>
          </a:p>
          <a:p>
            <a:pPr>
              <a:buFont typeface="Arial" pitchFamily="34" charset="0"/>
              <a:buChar char="•"/>
            </a:pPr>
            <a:r>
              <a:rPr lang="en-US" sz="3200" dirty="0" smtClean="0"/>
              <a:t> Diuretics – very cautiously</a:t>
            </a:r>
          </a:p>
          <a:p>
            <a:endParaRPr lang="en-US" sz="3200" dirty="0" smtClean="0"/>
          </a:p>
          <a:p>
            <a:pPr>
              <a:buFont typeface="Arial" pitchFamily="34" charset="0"/>
              <a:buChar char="•"/>
            </a:pPr>
            <a:r>
              <a:rPr lang="en-US" sz="3200" dirty="0" smtClean="0"/>
              <a:t> Hemodialysis – unproven benefit</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6E3D" descr="PPT6E3D.png"/>
          <p:cNvPicPr>
            <a:picLocks noChangeAspect="1"/>
          </p:cNvPicPr>
          <p:nvPr/>
        </p:nvPicPr>
        <p:blipFill>
          <a:blip r:embed="rId3" cstate="print"/>
          <a:stretch>
            <a:fillRect/>
          </a:stretch>
        </p:blipFill>
        <p:spPr>
          <a:xfrm>
            <a:off x="0" y="418542"/>
            <a:ext cx="9144000" cy="6020916"/>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2AD8" descr="PPT2AD8.png"/>
          <p:cNvPicPr>
            <a:picLocks noChangeAspect="1"/>
          </p:cNvPicPr>
          <p:nvPr/>
        </p:nvPicPr>
        <p:blipFill>
          <a:blip r:embed="rId3" cstate="print"/>
          <a:stretch>
            <a:fillRect/>
          </a:stretch>
        </p:blipFill>
        <p:spPr>
          <a:xfrm>
            <a:off x="0" y="242937"/>
            <a:ext cx="9144000" cy="6372125"/>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C747" descr="PPTC747.png"/>
          <p:cNvPicPr>
            <a:picLocks noChangeAspect="1"/>
          </p:cNvPicPr>
          <p:nvPr/>
        </p:nvPicPr>
        <p:blipFill>
          <a:blip r:embed="rId3" cstate="print"/>
          <a:stretch>
            <a:fillRect/>
          </a:stretch>
        </p:blipFill>
        <p:spPr>
          <a:xfrm>
            <a:off x="0" y="209969"/>
            <a:ext cx="9144000" cy="643806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04800"/>
            <a:ext cx="9067800" cy="954107"/>
          </a:xfrm>
          <a:prstGeom prst="rect">
            <a:avLst/>
          </a:prstGeom>
          <a:noFill/>
        </p:spPr>
        <p:txBody>
          <a:bodyPr wrap="square" rtlCol="0">
            <a:spAutoFit/>
          </a:bodyPr>
          <a:lstStyle/>
          <a:p>
            <a:pPr algn="ctr"/>
            <a:r>
              <a:rPr lang="en-US" sz="2800" dirty="0" smtClean="0"/>
              <a:t>Octreotide (somatostatin) and midodrine with albumin infusion</a:t>
            </a:r>
            <a:endParaRPr lang="en-US" sz="2800" dirty="0"/>
          </a:p>
        </p:txBody>
      </p:sp>
      <p:pic>
        <p:nvPicPr>
          <p:cNvPr id="4" name="Snagit_PPT9D46" descr="PPT9D46.png"/>
          <p:cNvPicPr>
            <a:picLocks noChangeAspect="1"/>
          </p:cNvPicPr>
          <p:nvPr/>
        </p:nvPicPr>
        <p:blipFill>
          <a:blip r:embed="rId3" cstate="print"/>
          <a:stretch>
            <a:fillRect/>
          </a:stretch>
        </p:blipFill>
        <p:spPr>
          <a:xfrm>
            <a:off x="0" y="1828800"/>
            <a:ext cx="9144000" cy="4505978"/>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481B" descr="PPT481B.png"/>
          <p:cNvPicPr>
            <a:picLocks noChangeAspect="1"/>
          </p:cNvPicPr>
          <p:nvPr/>
        </p:nvPicPr>
        <p:blipFill>
          <a:blip r:embed="rId3" cstate="print"/>
          <a:stretch>
            <a:fillRect/>
          </a:stretch>
        </p:blipFill>
        <p:spPr>
          <a:xfrm>
            <a:off x="0" y="831413"/>
            <a:ext cx="9144000" cy="5195174"/>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E777" descr="PPTE777.png"/>
          <p:cNvPicPr>
            <a:picLocks noChangeAspect="1"/>
          </p:cNvPicPr>
          <p:nvPr/>
        </p:nvPicPr>
        <p:blipFill>
          <a:blip r:embed="rId3" cstate="print"/>
          <a:stretch>
            <a:fillRect/>
          </a:stretch>
        </p:blipFill>
        <p:spPr>
          <a:xfrm>
            <a:off x="0" y="833745"/>
            <a:ext cx="9144000" cy="5190509"/>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14400"/>
            <a:ext cx="7010400" cy="769441"/>
          </a:xfrm>
          <a:prstGeom prst="rect">
            <a:avLst/>
          </a:prstGeom>
        </p:spPr>
        <p:txBody>
          <a:bodyPr wrap="square">
            <a:spAutoFit/>
          </a:bodyPr>
          <a:lstStyle/>
          <a:p>
            <a:pPr algn="ctr"/>
            <a:r>
              <a:rPr lang="en-US" b="1" dirty="0" smtClean="0"/>
              <a:t> </a:t>
            </a:r>
            <a:r>
              <a:rPr lang="en-US" dirty="0" smtClean="0"/>
              <a:t>  </a:t>
            </a:r>
            <a:r>
              <a:rPr lang="en-US" sz="4400" dirty="0" smtClean="0"/>
              <a:t>EABV</a:t>
            </a:r>
            <a:endParaRPr lang="en-US" sz="4400" dirty="0"/>
          </a:p>
        </p:txBody>
      </p:sp>
      <p:sp>
        <p:nvSpPr>
          <p:cNvPr id="3" name="Down Arrow 2"/>
          <p:cNvSpPr/>
          <p:nvPr/>
        </p:nvSpPr>
        <p:spPr>
          <a:xfrm>
            <a:off x="3200400" y="1066800"/>
            <a:ext cx="228600" cy="457200"/>
          </a:xfrm>
          <a:prstGeom prst="downArrow">
            <a:avLst>
              <a:gd name="adj1" fmla="val 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endParaRPr lang="en-US" dirty="0">
              <a:solidFill>
                <a:schemeClr val="tx1"/>
              </a:solidFill>
            </a:endParaRPr>
          </a:p>
        </p:txBody>
      </p:sp>
      <p:sp>
        <p:nvSpPr>
          <p:cNvPr id="4" name="TextBox 3"/>
          <p:cNvSpPr txBox="1"/>
          <p:nvPr/>
        </p:nvSpPr>
        <p:spPr>
          <a:xfrm>
            <a:off x="1295400" y="1981200"/>
            <a:ext cx="5638800" cy="2862322"/>
          </a:xfrm>
          <a:prstGeom prst="rect">
            <a:avLst/>
          </a:prstGeom>
          <a:noFill/>
        </p:spPr>
        <p:txBody>
          <a:bodyPr wrap="square" rtlCol="0">
            <a:spAutoFit/>
          </a:bodyPr>
          <a:lstStyle/>
          <a:p>
            <a:pPr>
              <a:buFont typeface="Arial" pitchFamily="34" charset="0"/>
              <a:buChar char="•"/>
            </a:pPr>
            <a:r>
              <a:rPr lang="en-US" sz="3600" dirty="0" smtClean="0"/>
              <a:t>  History</a:t>
            </a:r>
          </a:p>
          <a:p>
            <a:pPr>
              <a:buFont typeface="Arial" pitchFamily="34" charset="0"/>
              <a:buChar char="•"/>
            </a:pPr>
            <a:r>
              <a:rPr lang="en-US" sz="3600" dirty="0" smtClean="0"/>
              <a:t> PE – BP</a:t>
            </a:r>
          </a:p>
          <a:p>
            <a:pPr>
              <a:buFont typeface="Arial" pitchFamily="34" charset="0"/>
              <a:buChar char="•"/>
            </a:pPr>
            <a:r>
              <a:rPr lang="en-US" sz="3600" dirty="0" smtClean="0"/>
              <a:t>  Low urine Na</a:t>
            </a:r>
          </a:p>
          <a:p>
            <a:pPr>
              <a:buFont typeface="Arial" pitchFamily="34" charset="0"/>
              <a:buChar char="•"/>
            </a:pPr>
            <a:r>
              <a:rPr lang="en-US" sz="3600" dirty="0" smtClean="0"/>
              <a:t> High uric acid</a:t>
            </a:r>
          </a:p>
          <a:p>
            <a:pPr>
              <a:buFont typeface="Arial" pitchFamily="34" charset="0"/>
              <a:buChar char="•"/>
            </a:pPr>
            <a:r>
              <a:rPr lang="en-US" sz="3600" dirty="0" smtClean="0"/>
              <a:t> Increased BUN:Cr</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B6A8" descr="PPTB6A8.png"/>
          <p:cNvPicPr>
            <a:picLocks noChangeAspect="1"/>
          </p:cNvPicPr>
          <p:nvPr/>
        </p:nvPicPr>
        <p:blipFill>
          <a:blip r:embed="rId3" cstate="print"/>
          <a:stretch>
            <a:fillRect/>
          </a:stretch>
        </p:blipFill>
        <p:spPr>
          <a:xfrm>
            <a:off x="0" y="330469"/>
            <a:ext cx="9144000" cy="6197061"/>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5EE9" descr="PPT5EE9.png"/>
          <p:cNvPicPr>
            <a:picLocks noChangeAspect="1"/>
          </p:cNvPicPr>
          <p:nvPr/>
        </p:nvPicPr>
        <p:blipFill>
          <a:blip r:embed="rId3" cstate="print"/>
          <a:stretch>
            <a:fillRect/>
          </a:stretch>
        </p:blipFill>
        <p:spPr>
          <a:xfrm>
            <a:off x="0" y="990396"/>
            <a:ext cx="9144000" cy="4877207"/>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C96" descr="PPTC96.png"/>
          <p:cNvPicPr>
            <a:picLocks noChangeAspect="1"/>
          </p:cNvPicPr>
          <p:nvPr/>
        </p:nvPicPr>
        <p:blipFill>
          <a:blip r:embed="rId3" cstate="print"/>
          <a:stretch>
            <a:fillRect/>
          </a:stretch>
        </p:blipFill>
        <p:spPr>
          <a:xfrm>
            <a:off x="0" y="1350542"/>
            <a:ext cx="9144000" cy="4156915"/>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270A" descr="PPT270A.png"/>
          <p:cNvPicPr>
            <a:picLocks noChangeAspect="1"/>
          </p:cNvPicPr>
          <p:nvPr/>
        </p:nvPicPr>
        <p:blipFill>
          <a:blip r:embed="rId3" cstate="print"/>
          <a:stretch>
            <a:fillRect/>
          </a:stretch>
        </p:blipFill>
        <p:spPr>
          <a:xfrm>
            <a:off x="0" y="814666"/>
            <a:ext cx="9144000" cy="5228666"/>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B027" descr="PPTB027.png"/>
          <p:cNvPicPr>
            <a:picLocks noChangeAspect="1"/>
          </p:cNvPicPr>
          <p:nvPr/>
        </p:nvPicPr>
        <p:blipFill>
          <a:blip r:embed="rId3" cstate="print"/>
          <a:stretch>
            <a:fillRect/>
          </a:stretch>
        </p:blipFill>
        <p:spPr>
          <a:xfrm>
            <a:off x="0" y="840534"/>
            <a:ext cx="9144000" cy="5176931"/>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5990" descr="PPT5990.png"/>
          <p:cNvPicPr>
            <a:picLocks noChangeAspect="1"/>
          </p:cNvPicPr>
          <p:nvPr/>
        </p:nvPicPr>
        <p:blipFill>
          <a:blip r:embed="rId3" cstate="print"/>
          <a:stretch>
            <a:fillRect/>
          </a:stretch>
        </p:blipFill>
        <p:spPr>
          <a:xfrm>
            <a:off x="0" y="172949"/>
            <a:ext cx="9144000" cy="6512102"/>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3984" descr="PPT3984.png"/>
          <p:cNvPicPr>
            <a:picLocks noChangeAspect="1"/>
          </p:cNvPicPr>
          <p:nvPr/>
        </p:nvPicPr>
        <p:blipFill>
          <a:blip r:embed="rId3" cstate="print"/>
          <a:stretch>
            <a:fillRect/>
          </a:stretch>
        </p:blipFill>
        <p:spPr>
          <a:xfrm>
            <a:off x="0" y="228910"/>
            <a:ext cx="9144000" cy="6400179"/>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E5CA" descr="PPTE5CA.png"/>
          <p:cNvPicPr>
            <a:picLocks noChangeAspect="1"/>
          </p:cNvPicPr>
          <p:nvPr/>
        </p:nvPicPr>
        <p:blipFill>
          <a:blip r:embed="rId3" cstate="print"/>
          <a:stretch>
            <a:fillRect/>
          </a:stretch>
        </p:blipFill>
        <p:spPr>
          <a:xfrm>
            <a:off x="0" y="277367"/>
            <a:ext cx="9144000" cy="6303264"/>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382000" cy="769441"/>
          </a:xfrm>
          <a:prstGeom prst="rect">
            <a:avLst/>
          </a:prstGeom>
          <a:noFill/>
        </p:spPr>
        <p:txBody>
          <a:bodyPr wrap="square" rtlCol="0">
            <a:spAutoFit/>
          </a:bodyPr>
          <a:lstStyle/>
          <a:p>
            <a:pPr algn="ctr"/>
            <a:r>
              <a:rPr lang="en-US" sz="4400" dirty="0" smtClean="0"/>
              <a:t>Summary</a:t>
            </a:r>
            <a:endParaRPr lang="en-US" sz="4400" dirty="0"/>
          </a:p>
        </p:txBody>
      </p:sp>
      <p:sp>
        <p:nvSpPr>
          <p:cNvPr id="3" name="TextBox 2"/>
          <p:cNvSpPr txBox="1"/>
          <p:nvPr/>
        </p:nvSpPr>
        <p:spPr>
          <a:xfrm>
            <a:off x="381000" y="2362200"/>
            <a:ext cx="8382000" cy="2062103"/>
          </a:xfrm>
          <a:prstGeom prst="rect">
            <a:avLst/>
          </a:prstGeom>
          <a:noFill/>
        </p:spPr>
        <p:txBody>
          <a:bodyPr wrap="square" rtlCol="0">
            <a:spAutoFit/>
          </a:bodyPr>
          <a:lstStyle/>
          <a:p>
            <a:r>
              <a:rPr lang="en-US" sz="3200" dirty="0" smtClean="0"/>
              <a:t>The HRS is a secondary event that complicates the course of severe liver disease. Absent an improvement in hepatic function, treatment is essentially futile.</a:t>
            </a:r>
            <a:endParaRPr lang="en-US" sz="32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CA60" descr="PPTCA60.png"/>
          <p:cNvPicPr>
            <a:picLocks noChangeAspect="1"/>
          </p:cNvPicPr>
          <p:nvPr/>
        </p:nvPicPr>
        <p:blipFill>
          <a:blip r:embed="rId3" cstate="print"/>
          <a:stretch>
            <a:fillRect/>
          </a:stretch>
        </p:blipFill>
        <p:spPr>
          <a:xfrm>
            <a:off x="0" y="1414166"/>
            <a:ext cx="9144000" cy="4029666"/>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447800" y="594389"/>
            <a:ext cx="6826164" cy="6187411"/>
          </a:xfrm>
          <a:prstGeom prst="rect">
            <a:avLst/>
          </a:prstGeom>
          <a:noFill/>
          <a:ln w="9525">
            <a:noFill/>
            <a:round/>
            <a:headEnd/>
            <a:tailEnd/>
          </a:ln>
          <a:effectLst/>
        </p:spPr>
      </p:pic>
      <p:sp>
        <p:nvSpPr>
          <p:cNvPr id="3075" name="AutoShape 3"/>
          <p:cNvSpPr>
            <a:spLocks noChangeArrowheads="1"/>
          </p:cNvSpPr>
          <p:nvPr/>
        </p:nvSpPr>
        <p:spPr bwMode="auto">
          <a:xfrm>
            <a:off x="381000" y="76200"/>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1400" b="1" dirty="0">
                <a:solidFill>
                  <a:srgbClr val="FFFFFF"/>
                </a:solidFill>
                <a:cs typeface="Arial Unicode MS" pitchFamily="32" charset="0"/>
              </a:rPr>
              <a:t>Evaluation of Patients with Cirrhosis and Renal Failure.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08364" y="637207"/>
            <a:ext cx="7471645" cy="6019087"/>
          </a:xfrm>
          <a:prstGeom prst="rect">
            <a:avLst/>
          </a:prstGeom>
          <a:noFill/>
          <a:ln w="9525">
            <a:noFill/>
            <a:round/>
            <a:headEnd/>
            <a:tailEnd/>
          </a:ln>
          <a:effectLst/>
        </p:spPr>
      </p:pic>
      <p:sp>
        <p:nvSpPr>
          <p:cNvPr id="3075" name="AutoShape 3"/>
          <p:cNvSpPr>
            <a:spLocks noChangeArrowheads="1"/>
          </p:cNvSpPr>
          <p:nvPr/>
        </p:nvSpPr>
        <p:spPr bwMode="auto">
          <a:xfrm>
            <a:off x="415637" y="134471"/>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1400" b="1" dirty="0">
                <a:solidFill>
                  <a:srgbClr val="FFFFFF"/>
                </a:solidFill>
                <a:cs typeface="Arial Unicode MS" pitchFamily="32" charset="0"/>
              </a:rPr>
              <a:t>Main Types of Renal Failure in Patients with Cirrhosis.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9918" descr="PPT9918.png"/>
          <p:cNvPicPr>
            <a:picLocks noChangeAspect="1"/>
          </p:cNvPicPr>
          <p:nvPr/>
        </p:nvPicPr>
        <p:blipFill>
          <a:blip r:embed="rId3" cstate="print"/>
          <a:stretch>
            <a:fillRect/>
          </a:stretch>
        </p:blipFill>
        <p:spPr>
          <a:xfrm>
            <a:off x="0" y="1219200"/>
            <a:ext cx="9175210" cy="4876800"/>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8C0E" descr="PPT8C0E.png"/>
          <p:cNvPicPr>
            <a:picLocks noChangeAspect="1"/>
          </p:cNvPicPr>
          <p:nvPr/>
        </p:nvPicPr>
        <p:blipFill>
          <a:blip r:embed="rId3" cstate="print"/>
          <a:stretch>
            <a:fillRect/>
          </a:stretch>
        </p:blipFill>
        <p:spPr>
          <a:xfrm>
            <a:off x="19242" y="0"/>
            <a:ext cx="9105515" cy="68580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8851" descr="PPT8851.png"/>
          <p:cNvPicPr>
            <a:picLocks noChangeAspect="1"/>
          </p:cNvPicPr>
          <p:nvPr/>
        </p:nvPicPr>
        <p:blipFill>
          <a:blip r:embed="rId3" cstate="print"/>
          <a:stretch>
            <a:fillRect/>
          </a:stretch>
        </p:blipFill>
        <p:spPr>
          <a:xfrm>
            <a:off x="0" y="833421"/>
            <a:ext cx="9144000" cy="5191157"/>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4B4C" descr="PPT4B4C.png"/>
          <p:cNvPicPr>
            <a:picLocks noChangeAspect="1"/>
          </p:cNvPicPr>
          <p:nvPr/>
        </p:nvPicPr>
        <p:blipFill>
          <a:blip r:embed="rId3" cstate="print"/>
          <a:stretch>
            <a:fillRect/>
          </a:stretch>
        </p:blipFill>
        <p:spPr>
          <a:xfrm>
            <a:off x="0" y="890386"/>
            <a:ext cx="9144000" cy="5077227"/>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93C7" descr="PPT93C7.png"/>
          <p:cNvPicPr>
            <a:picLocks noChangeAspect="1"/>
          </p:cNvPicPr>
          <p:nvPr/>
        </p:nvPicPr>
        <p:blipFill>
          <a:blip r:embed="rId3" cstate="print"/>
          <a:stretch>
            <a:fillRect/>
          </a:stretch>
        </p:blipFill>
        <p:spPr>
          <a:xfrm>
            <a:off x="0" y="2100469"/>
            <a:ext cx="9144000" cy="2657061"/>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38200"/>
            <a:ext cx="8534400" cy="769441"/>
          </a:xfrm>
          <a:prstGeom prst="rect">
            <a:avLst/>
          </a:prstGeom>
          <a:noFill/>
        </p:spPr>
        <p:txBody>
          <a:bodyPr wrap="square" rtlCol="0">
            <a:spAutoFit/>
          </a:bodyPr>
          <a:lstStyle/>
          <a:p>
            <a:pPr algn="ctr"/>
            <a:r>
              <a:rPr lang="en-US" sz="4400" dirty="0" smtClean="0"/>
              <a:t>Hepatorenal Syndrome</a:t>
            </a:r>
            <a:endParaRPr lang="en-US" sz="4400" dirty="0"/>
          </a:p>
        </p:txBody>
      </p:sp>
      <p:sp>
        <p:nvSpPr>
          <p:cNvPr id="3" name="TextBox 2"/>
          <p:cNvSpPr txBox="1"/>
          <p:nvPr/>
        </p:nvSpPr>
        <p:spPr>
          <a:xfrm>
            <a:off x="609600" y="2514600"/>
            <a:ext cx="7848600" cy="4678204"/>
          </a:xfrm>
          <a:prstGeom prst="rect">
            <a:avLst/>
          </a:prstGeom>
          <a:noFill/>
        </p:spPr>
        <p:txBody>
          <a:bodyPr wrap="square" rtlCol="0">
            <a:spAutoFit/>
          </a:bodyPr>
          <a:lstStyle/>
          <a:p>
            <a:pPr>
              <a:buFont typeface="Arial" pitchFamily="34" charset="0"/>
              <a:buChar char="•"/>
            </a:pPr>
            <a:r>
              <a:rPr lang="en-US" dirty="0" smtClean="0"/>
              <a:t> </a:t>
            </a:r>
            <a:r>
              <a:rPr lang="en-US" sz="2800" dirty="0" smtClean="0"/>
              <a:t>The most distal form of prerenal azotemia</a:t>
            </a:r>
          </a:p>
          <a:p>
            <a:pPr>
              <a:buFont typeface="Arial" pitchFamily="34" charset="0"/>
              <a:buChar char="•"/>
            </a:pPr>
            <a:endParaRPr lang="en-US" sz="2800" dirty="0" smtClean="0"/>
          </a:p>
          <a:p>
            <a:pPr>
              <a:buFont typeface="Arial" pitchFamily="34" charset="0"/>
              <a:buChar char="•"/>
            </a:pPr>
            <a:r>
              <a:rPr lang="en-US" sz="2800" dirty="0" smtClean="0"/>
              <a:t> It is solely the result of intense renal underperfusion</a:t>
            </a:r>
          </a:p>
          <a:p>
            <a:pPr>
              <a:buFont typeface="Arial" pitchFamily="34" charset="0"/>
              <a:buChar char="•"/>
            </a:pPr>
            <a:endParaRPr lang="en-US" sz="2800" dirty="0" smtClean="0"/>
          </a:p>
          <a:p>
            <a:pPr>
              <a:buFont typeface="Arial" pitchFamily="34" charset="0"/>
              <a:buChar char="•"/>
            </a:pPr>
            <a:r>
              <a:rPr lang="en-US" sz="2800" dirty="0" smtClean="0"/>
              <a:t> The kidney is otherwise normal</a:t>
            </a:r>
          </a:p>
          <a:p>
            <a:pPr>
              <a:buFont typeface="Arial" pitchFamily="34" charset="0"/>
              <a:buChar char="•"/>
            </a:pPr>
            <a:endParaRPr lang="en-US" sz="2800" dirty="0" smtClean="0"/>
          </a:p>
          <a:p>
            <a:pPr>
              <a:buFont typeface="Arial" pitchFamily="34" charset="0"/>
              <a:buChar char="•"/>
            </a:pPr>
            <a:r>
              <a:rPr lang="en-US" sz="2800" dirty="0" smtClean="0"/>
              <a:t> If transplanted it behave like any other kidney</a:t>
            </a:r>
          </a:p>
          <a:p>
            <a:pPr>
              <a:buFont typeface="Arial" pitchFamily="34" charset="0"/>
              <a:buChar char="•"/>
            </a:pPr>
            <a:endParaRPr lang="en-US" sz="2800" dirty="0" smtClean="0"/>
          </a:p>
          <a:p>
            <a:endParaRPr lang="en-US" sz="2800"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467600" cy="5632311"/>
          </a:xfrm>
          <a:prstGeom prst="rect">
            <a:avLst/>
          </a:prstGeom>
          <a:noFill/>
        </p:spPr>
        <p:txBody>
          <a:bodyPr wrap="square" rtlCol="0">
            <a:spAutoFit/>
          </a:bodyPr>
          <a:lstStyle/>
          <a:p>
            <a:pPr>
              <a:buFont typeface="Arial" pitchFamily="34" charset="0"/>
              <a:buChar char="•"/>
            </a:pPr>
            <a:r>
              <a:rPr lang="en-US" sz="3600" dirty="0" smtClean="0"/>
              <a:t> Major compromise of EABV</a:t>
            </a:r>
          </a:p>
          <a:p>
            <a:pPr>
              <a:buFont typeface="Arial" pitchFamily="34" charset="0"/>
              <a:buChar char="•"/>
            </a:pPr>
            <a:endParaRPr lang="en-US" sz="3600" dirty="0" smtClean="0"/>
          </a:p>
          <a:p>
            <a:pPr>
              <a:buFont typeface="Arial" pitchFamily="34" charset="0"/>
              <a:buChar char="•"/>
            </a:pPr>
            <a:r>
              <a:rPr lang="en-US" sz="3600" dirty="0" smtClean="0"/>
              <a:t> Renal perfusion falls below the capacity of renal autoregulation</a:t>
            </a:r>
          </a:p>
          <a:p>
            <a:pPr>
              <a:buFont typeface="Arial" pitchFamily="34" charset="0"/>
              <a:buChar char="•"/>
            </a:pPr>
            <a:endParaRPr lang="en-US" sz="3600" dirty="0" smtClean="0"/>
          </a:p>
          <a:p>
            <a:pPr>
              <a:buFont typeface="Arial" pitchFamily="34" charset="0"/>
              <a:buChar char="•"/>
            </a:pPr>
            <a:r>
              <a:rPr lang="en-US" sz="3600" dirty="0" smtClean="0"/>
              <a:t> Renal failure develops solely as a consequence of decreased perfusion</a:t>
            </a:r>
          </a:p>
          <a:p>
            <a:pPr>
              <a:buFont typeface="Arial" pitchFamily="34" charset="0"/>
              <a:buChar char="•"/>
            </a:pPr>
            <a:endParaRPr lang="en-US" sz="3600" dirty="0" smtClean="0"/>
          </a:p>
          <a:p>
            <a:pPr>
              <a:buFont typeface="Arial" pitchFamily="34" charset="0"/>
              <a:buChar char="•"/>
            </a:pPr>
            <a:r>
              <a:rPr lang="en-US" sz="3600" dirty="0" smtClean="0"/>
              <a:t> If liver function improves so does GFR</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1843</TotalTime>
  <Words>671</Words>
  <Application>Microsoft Office PowerPoint</Application>
  <PresentationFormat>On-screen Show (4:3)</PresentationFormat>
  <Paragraphs>201</Paragraphs>
  <Slides>68</Slides>
  <Notes>68</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Metro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TTUHSC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Neil</dc:creator>
  <cp:lastModifiedBy>Neil</cp:lastModifiedBy>
  <cp:revision>124</cp:revision>
  <dcterms:created xsi:type="dcterms:W3CDTF">2012-11-06T20:50:39Z</dcterms:created>
  <dcterms:modified xsi:type="dcterms:W3CDTF">2012-11-16T22:28:00Z</dcterms:modified>
</cp:coreProperties>
</file>