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93"/>
  </p:notesMasterIdLst>
  <p:sldIdLst>
    <p:sldId id="258" r:id="rId2"/>
    <p:sldId id="282" r:id="rId3"/>
    <p:sldId id="280" r:id="rId4"/>
    <p:sldId id="354" r:id="rId5"/>
    <p:sldId id="355" r:id="rId6"/>
    <p:sldId id="257" r:id="rId7"/>
    <p:sldId id="260" r:id="rId8"/>
    <p:sldId id="261" r:id="rId9"/>
    <p:sldId id="265" r:id="rId10"/>
    <p:sldId id="262" r:id="rId11"/>
    <p:sldId id="269" r:id="rId12"/>
    <p:sldId id="266" r:id="rId13"/>
    <p:sldId id="271" r:id="rId14"/>
    <p:sldId id="272" r:id="rId15"/>
    <p:sldId id="274" r:id="rId16"/>
    <p:sldId id="273" r:id="rId17"/>
    <p:sldId id="275" r:id="rId18"/>
    <p:sldId id="276" r:id="rId19"/>
    <p:sldId id="270" r:id="rId20"/>
    <p:sldId id="277" r:id="rId21"/>
    <p:sldId id="290" r:id="rId22"/>
    <p:sldId id="279" r:id="rId23"/>
    <p:sldId id="281" r:id="rId24"/>
    <p:sldId id="302" r:id="rId25"/>
    <p:sldId id="305" r:id="rId26"/>
    <p:sldId id="344" r:id="rId27"/>
    <p:sldId id="289" r:id="rId28"/>
    <p:sldId id="286" r:id="rId29"/>
    <p:sldId id="345" r:id="rId30"/>
    <p:sldId id="343" r:id="rId31"/>
    <p:sldId id="316" r:id="rId32"/>
    <p:sldId id="287" r:id="rId33"/>
    <p:sldId id="288" r:id="rId34"/>
    <p:sldId id="294" r:id="rId35"/>
    <p:sldId id="314" r:id="rId36"/>
    <p:sldId id="347" r:id="rId37"/>
    <p:sldId id="284" r:id="rId38"/>
    <p:sldId id="285" r:id="rId39"/>
    <p:sldId id="278" r:id="rId40"/>
    <p:sldId id="313" r:id="rId41"/>
    <p:sldId id="346" r:id="rId42"/>
    <p:sldId id="333" r:id="rId43"/>
    <p:sldId id="322" r:id="rId44"/>
    <p:sldId id="296" r:id="rId45"/>
    <p:sldId id="301" r:id="rId46"/>
    <p:sldId id="317" r:id="rId47"/>
    <p:sldId id="311" r:id="rId48"/>
    <p:sldId id="318" r:id="rId49"/>
    <p:sldId id="312" r:id="rId50"/>
    <p:sldId id="297" r:id="rId51"/>
    <p:sldId id="295" r:id="rId52"/>
    <p:sldId id="320" r:id="rId53"/>
    <p:sldId id="319" r:id="rId54"/>
    <p:sldId id="309" r:id="rId55"/>
    <p:sldId id="323" r:id="rId56"/>
    <p:sldId id="324" r:id="rId57"/>
    <p:sldId id="330" r:id="rId58"/>
    <p:sldId id="283" r:id="rId59"/>
    <p:sldId id="341" r:id="rId60"/>
    <p:sldId id="342" r:id="rId61"/>
    <p:sldId id="325" r:id="rId62"/>
    <p:sldId id="329" r:id="rId63"/>
    <p:sldId id="326" r:id="rId64"/>
    <p:sldId id="327" r:id="rId65"/>
    <p:sldId id="328" r:id="rId66"/>
    <p:sldId id="307" r:id="rId67"/>
    <p:sldId id="331" r:id="rId68"/>
    <p:sldId id="332" r:id="rId69"/>
    <p:sldId id="292" r:id="rId70"/>
    <p:sldId id="293" r:id="rId71"/>
    <p:sldId id="291" r:id="rId72"/>
    <p:sldId id="340" r:id="rId73"/>
    <p:sldId id="334" r:id="rId74"/>
    <p:sldId id="335" r:id="rId75"/>
    <p:sldId id="336" r:id="rId76"/>
    <p:sldId id="337" r:id="rId77"/>
    <p:sldId id="338" r:id="rId78"/>
    <p:sldId id="306" r:id="rId79"/>
    <p:sldId id="339" r:id="rId80"/>
    <p:sldId id="303" r:id="rId81"/>
    <p:sldId id="315" r:id="rId82"/>
    <p:sldId id="321" r:id="rId83"/>
    <p:sldId id="298" r:id="rId84"/>
    <p:sldId id="348" r:id="rId85"/>
    <p:sldId id="349" r:id="rId86"/>
    <p:sldId id="350" r:id="rId87"/>
    <p:sldId id="351" r:id="rId88"/>
    <p:sldId id="352" r:id="rId89"/>
    <p:sldId id="353" r:id="rId90"/>
    <p:sldId id="356" r:id="rId91"/>
    <p:sldId id="263"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659" autoAdjust="0"/>
  </p:normalViewPr>
  <p:slideViewPr>
    <p:cSldViewPr>
      <p:cViewPr varScale="1">
        <p:scale>
          <a:sx n="125" d="100"/>
          <a:sy n="125" d="100"/>
        </p:scale>
        <p:origin x="-6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4A04EC-3BE9-411E-AB53-F8C29BDE6C34}" type="datetimeFigureOut">
              <a:rPr lang="en-US" smtClean="0"/>
              <a:pPr/>
              <a:t>11/2/2011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B4310D-DA9E-455C-90AA-7C432FBBC53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B4310D-DA9E-455C-90AA-7C432FBBC53E}"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B4310D-DA9E-455C-90AA-7C432FBBC53E}"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4310D-DA9E-455C-90AA-7C432FBBC53E}" type="slidenum">
              <a:rPr lang="en-US" smtClean="0"/>
              <a:pPr/>
              <a:t>91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C0A4AF9B-79CD-42DE-B7F0-EB84EB3A1AEC}" type="datetimeFigureOut">
              <a:rPr lang="en-US" smtClean="0"/>
              <a:pPr/>
              <a:t>11/2/2011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A82C1D9B-6C8C-4002-8DA5-4CA5E1FBCFF2}"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A4AF9B-79CD-42DE-B7F0-EB84EB3A1AEC}" type="datetimeFigureOut">
              <a:rPr lang="en-US" smtClean="0"/>
              <a:pPr/>
              <a:t>11/2/2011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2C1D9B-6C8C-4002-8DA5-4CA5E1FBCF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A4AF9B-79CD-42DE-B7F0-EB84EB3A1AEC}" type="datetimeFigureOut">
              <a:rPr lang="en-US" smtClean="0"/>
              <a:pPr/>
              <a:t>11/2/2011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2C1D9B-6C8C-4002-8DA5-4CA5E1FBCF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A4AF9B-79CD-42DE-B7F0-EB84EB3A1AEC}" type="datetimeFigureOut">
              <a:rPr lang="en-US" smtClean="0"/>
              <a:pPr/>
              <a:t>11/2/2011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2C1D9B-6C8C-4002-8DA5-4CA5E1FBCF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0A4AF9B-79CD-42DE-B7F0-EB84EB3A1AEC}" type="datetimeFigureOut">
              <a:rPr lang="en-US" smtClean="0"/>
              <a:pPr/>
              <a:t>11/2/2011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2C1D9B-6C8C-4002-8DA5-4CA5E1FBCFF2}"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A4AF9B-79CD-42DE-B7F0-EB84EB3A1AEC}" type="datetimeFigureOut">
              <a:rPr lang="en-US" smtClean="0"/>
              <a:pPr/>
              <a:t>11/2/2011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82C1D9B-6C8C-4002-8DA5-4CA5E1FBCF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0A4AF9B-79CD-42DE-B7F0-EB84EB3A1AEC}" type="datetimeFigureOut">
              <a:rPr lang="en-US" smtClean="0"/>
              <a:pPr/>
              <a:t>11/2/2011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82C1D9B-6C8C-4002-8DA5-4CA5E1FBCFF2}"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0A4AF9B-79CD-42DE-B7F0-EB84EB3A1AEC}" type="datetimeFigureOut">
              <a:rPr lang="en-US" smtClean="0"/>
              <a:pPr/>
              <a:t>11/2/2011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82C1D9B-6C8C-4002-8DA5-4CA5E1FBCF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0A4AF9B-79CD-42DE-B7F0-EB84EB3A1AEC}" type="datetimeFigureOut">
              <a:rPr lang="en-US" smtClean="0"/>
              <a:pPr/>
              <a:t>11/2/2011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82C1D9B-6C8C-4002-8DA5-4CA5E1FBCF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A4AF9B-79CD-42DE-B7F0-EB84EB3A1AEC}" type="datetimeFigureOut">
              <a:rPr lang="en-US" smtClean="0"/>
              <a:pPr/>
              <a:t>11/2/2011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82C1D9B-6C8C-4002-8DA5-4CA5E1FBCF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C0A4AF9B-79CD-42DE-B7F0-EB84EB3A1AEC}" type="datetimeFigureOut">
              <a:rPr lang="en-US" smtClean="0"/>
              <a:pPr/>
              <a:t>11/2/2011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A82C1D9B-6C8C-4002-8DA5-4CA5E1FBCF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0A4AF9B-79CD-42DE-B7F0-EB84EB3A1AEC}" type="datetimeFigureOut">
              <a:rPr lang="en-US" smtClean="0"/>
              <a:pPr/>
              <a:t>11/2/2011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82C1D9B-6C8C-4002-8DA5-4CA5E1FBCFF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www.nytimes.com/2011/10/30/health/cancer-screening-may-be-more-popular-than-useful.html?_r=1&amp;emc=eta1"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ncbi.nlm.nih.gov/books/n/hscps3edrec/A34/"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uspreventiveservicestaskforce.org/uspstf/gradespost.htm#brec"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www.cdc.gov/cancer/breast/statistics/age.htm"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amberheart.net/youngwomen3.pdf"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cancer.gov/cancertopics/types/cervical"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hyperlink" Target="http://www.thelupussite.com/fact1.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hyperlink" Target="http://www.uspreventiveservicestaskforce.org/draftrec3.htm"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hyperlink" Target="http://www.nejm.org/doi/pdf/10.1056/NEJMcp110364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www.nejm.org/doi/full/10.1056/NEJMp1111894"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hyperlink" Target="http://colonoscopycosts.com/"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uspreventiveservicestaskforce.org/uspstf/gradespost.htm#arec" TargetMode="Externa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www.uspreventiveservicestaskforce.org/uspstf/gradespost.htm#crec" TargetMode="External"/><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www.uspreventiveservicestaskforce.org/uspstf/gradespost.htm#drec" TargetMode="Externa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hyperlink" Target="http://www.uspreventiveservicestaskforce.org/uspstf/uspscolo.htm"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www.uspreventiveservicestaskforce.org/uspstf/gradespost.htm#irec" TargetMode="External"/><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www.uspreventiveservicestaskforce.org/uspstf/gradespost.htm#arec"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hyperlink" Target="http://www.uspreventiveservicestaskforce.org/uspstf/gradespost.htm#brec"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www.uspreventiveservicestaskforce.org/uspstf/gradespre.htm#brec" TargetMode="Externa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www.becker-posner-blog.com/2011/02/how-beneficial-is-widespread-medical-screening-becker.html" TargetMode="External"/><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hyperlink" Target="http://www.uspreventiveservicestaskforce.org/uspstf/gradespre.htm#brec" TargetMode="External"/><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143000"/>
            <a:ext cx="8686800" cy="2185214"/>
          </a:xfrm>
          <a:prstGeom prst="rect">
            <a:avLst/>
          </a:prstGeom>
          <a:noFill/>
        </p:spPr>
        <p:txBody>
          <a:bodyPr wrap="square" rtlCol="0">
            <a:spAutoFit/>
          </a:bodyPr>
          <a:lstStyle/>
          <a:p>
            <a:r>
              <a:rPr lang="en-US" sz="3600" dirty="0" smtClean="0">
                <a:solidFill>
                  <a:schemeClr val="tx1">
                    <a:lumMod val="75000"/>
                  </a:schemeClr>
                </a:solidFill>
                <a:latin typeface="Times New Roman" pitchFamily="18" charset="0"/>
                <a:cs typeface="Times New Roman" pitchFamily="18" charset="0"/>
              </a:rPr>
              <a:t>Screening For Disease  - When Not to Do It</a:t>
            </a:r>
          </a:p>
          <a:p>
            <a:endParaRPr lang="en-US" sz="3600" dirty="0" smtClean="0">
              <a:solidFill>
                <a:schemeClr val="tx1">
                  <a:lumMod val="75000"/>
                </a:schemeClr>
              </a:solidFill>
              <a:latin typeface="Times New Roman" pitchFamily="18" charset="0"/>
              <a:cs typeface="Times New Roman" pitchFamily="18" charset="0"/>
            </a:endParaRPr>
          </a:p>
          <a:p>
            <a:pPr algn="ctr"/>
            <a:r>
              <a:rPr lang="en-US" sz="3200" dirty="0" smtClean="0">
                <a:solidFill>
                  <a:schemeClr val="tx1">
                    <a:lumMod val="75000"/>
                  </a:schemeClr>
                </a:solidFill>
                <a:latin typeface="Times New Roman" pitchFamily="18" charset="0"/>
                <a:cs typeface="Times New Roman" pitchFamily="18" charset="0"/>
              </a:rPr>
              <a:t>       Medical Grand Rounds Nov 3, 2011</a:t>
            </a:r>
          </a:p>
          <a:p>
            <a:pPr algn="ctr"/>
            <a:r>
              <a:rPr lang="en-US" sz="3200" dirty="0" smtClean="0">
                <a:solidFill>
                  <a:schemeClr val="tx1">
                    <a:lumMod val="75000"/>
                  </a:schemeClr>
                </a:solidFill>
                <a:latin typeface="Times New Roman" pitchFamily="18" charset="0"/>
                <a:cs typeface="Times New Roman" pitchFamily="18" charset="0"/>
              </a:rPr>
              <a:t>         Neil A Kurtzman, MD</a:t>
            </a:r>
            <a:endParaRPr lang="en-US" sz="3200" dirty="0">
              <a:solidFill>
                <a:schemeClr val="tx1">
                  <a:lumMod val="75000"/>
                </a:schemeClr>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4316" descr="PPT4316.png"/>
          <p:cNvPicPr>
            <a:picLocks noChangeAspect="1"/>
          </p:cNvPicPr>
          <p:nvPr/>
        </p:nvPicPr>
        <p:blipFill>
          <a:blip r:embed="rId3" cstate="print"/>
          <a:stretch>
            <a:fillRect/>
          </a:stretch>
        </p:blipFill>
        <p:spPr>
          <a:xfrm>
            <a:off x="1523735" y="1893437"/>
            <a:ext cx="6096529" cy="307112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676400"/>
            <a:ext cx="7848600" cy="2677656"/>
          </a:xfrm>
          <a:prstGeom prst="rect">
            <a:avLst/>
          </a:prstGeom>
          <a:noFill/>
        </p:spPr>
        <p:txBody>
          <a:bodyPr wrap="square" rtlCol="0">
            <a:spAutoFit/>
          </a:bodyPr>
          <a:lstStyle/>
          <a:p>
            <a:pPr>
              <a:buFont typeface="Arial" pitchFamily="34" charset="0"/>
              <a:buChar char="•"/>
            </a:pPr>
            <a:r>
              <a:rPr lang="en-US" sz="2800" dirty="0" smtClean="0">
                <a:solidFill>
                  <a:schemeClr val="tx1">
                    <a:lumMod val="85000"/>
                  </a:schemeClr>
                </a:solidFill>
              </a:rPr>
              <a:t> We have more old people</a:t>
            </a:r>
          </a:p>
          <a:p>
            <a:endParaRPr lang="en-US" sz="2800" dirty="0" smtClean="0">
              <a:solidFill>
                <a:schemeClr val="tx1">
                  <a:lumMod val="85000"/>
                </a:schemeClr>
              </a:solidFill>
            </a:endParaRPr>
          </a:p>
          <a:p>
            <a:pPr>
              <a:buFont typeface="Arial" pitchFamily="34" charset="0"/>
              <a:buChar char="•"/>
            </a:pPr>
            <a:r>
              <a:rPr lang="en-US" sz="2800" dirty="0" smtClean="0">
                <a:solidFill>
                  <a:schemeClr val="tx1">
                    <a:lumMod val="85000"/>
                  </a:schemeClr>
                </a:solidFill>
              </a:rPr>
              <a:t> Mainly because we have more 40 year olds</a:t>
            </a:r>
          </a:p>
          <a:p>
            <a:endParaRPr lang="en-US" sz="2800" dirty="0" smtClean="0">
              <a:solidFill>
                <a:schemeClr val="tx1">
                  <a:lumMod val="85000"/>
                </a:schemeClr>
              </a:solidFill>
            </a:endParaRPr>
          </a:p>
          <a:p>
            <a:pPr>
              <a:buFont typeface="Arial" pitchFamily="34" charset="0"/>
              <a:buChar char="•"/>
            </a:pPr>
            <a:r>
              <a:rPr lang="en-US" sz="2800" dirty="0" smtClean="0">
                <a:solidFill>
                  <a:schemeClr val="tx1">
                    <a:lumMod val="85000"/>
                  </a:schemeClr>
                </a:solidFill>
              </a:rPr>
              <a:t> Old people don’t live that much longer than </a:t>
            </a:r>
            <a:r>
              <a:rPr lang="en-US" sz="2800" dirty="0" smtClean="0">
                <a:solidFill>
                  <a:schemeClr val="tx1">
                    <a:lumMod val="85000"/>
                  </a:schemeClr>
                </a:solidFill>
              </a:rPr>
              <a:t>they </a:t>
            </a:r>
            <a:r>
              <a:rPr lang="en-US" sz="2800" dirty="0" smtClean="0">
                <a:solidFill>
                  <a:schemeClr val="tx1">
                    <a:lumMod val="85000"/>
                  </a:schemeClr>
                </a:solidFill>
              </a:rPr>
              <a:t>did 160 years ago</a:t>
            </a:r>
            <a:endParaRPr lang="en-US" sz="2800" dirty="0">
              <a:solidFill>
                <a:schemeClr val="tx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914400"/>
            <a:ext cx="6934200" cy="461665"/>
          </a:xfrm>
          <a:prstGeom prst="rect">
            <a:avLst/>
          </a:prstGeom>
          <a:noFill/>
        </p:spPr>
        <p:txBody>
          <a:bodyPr wrap="square" rtlCol="0">
            <a:spAutoFit/>
          </a:bodyPr>
          <a:lstStyle/>
          <a:p>
            <a:pPr algn="ctr"/>
            <a:r>
              <a:rPr lang="en-US" sz="2400" spc="-100" dirty="0" smtClean="0">
                <a:solidFill>
                  <a:schemeClr val="tx1">
                    <a:lumMod val="95000"/>
                  </a:schemeClr>
                </a:solidFill>
                <a:latin typeface="Consolas"/>
                <a:ea typeface="+mj-ea"/>
                <a:cs typeface="+mj-cs"/>
              </a:rPr>
              <a:t>Intrinsic Limitations of Screening</a:t>
            </a:r>
            <a:endParaRPr lang="en-US" sz="1600" dirty="0">
              <a:solidFill>
                <a:schemeClr val="tx1">
                  <a:lumMod val="95000"/>
                </a:schemeClr>
              </a:solidFill>
            </a:endParaRPr>
          </a:p>
        </p:txBody>
      </p:sp>
      <p:sp>
        <p:nvSpPr>
          <p:cNvPr id="5" name="TextBox 4"/>
          <p:cNvSpPr txBox="1"/>
          <p:nvPr/>
        </p:nvSpPr>
        <p:spPr>
          <a:xfrm>
            <a:off x="838200" y="2286000"/>
            <a:ext cx="3733800" cy="461665"/>
          </a:xfrm>
          <a:prstGeom prst="rect">
            <a:avLst/>
          </a:prstGeom>
          <a:noFill/>
        </p:spPr>
        <p:txBody>
          <a:bodyPr wrap="square" rtlCol="0">
            <a:spAutoFit/>
          </a:bodyPr>
          <a:lstStyle/>
          <a:p>
            <a:r>
              <a:rPr lang="en-US" sz="2400" dirty="0" smtClean="0">
                <a:solidFill>
                  <a:schemeClr val="tx1">
                    <a:lumMod val="85000"/>
                  </a:schemeClr>
                </a:solidFill>
              </a:rPr>
              <a:t>1. Sensitivity</a:t>
            </a:r>
            <a:endParaRPr lang="en-US" sz="2400" dirty="0">
              <a:solidFill>
                <a:schemeClr val="tx1">
                  <a:lumMod val="85000"/>
                </a:schemeClr>
              </a:solidFill>
            </a:endParaRPr>
          </a:p>
        </p:txBody>
      </p:sp>
      <p:sp>
        <p:nvSpPr>
          <p:cNvPr id="6" name="TextBox 5"/>
          <p:cNvSpPr txBox="1"/>
          <p:nvPr/>
        </p:nvSpPr>
        <p:spPr>
          <a:xfrm>
            <a:off x="838200" y="2971800"/>
            <a:ext cx="2286000" cy="461665"/>
          </a:xfrm>
          <a:prstGeom prst="rect">
            <a:avLst/>
          </a:prstGeom>
          <a:noFill/>
        </p:spPr>
        <p:txBody>
          <a:bodyPr wrap="square" rtlCol="0">
            <a:spAutoFit/>
          </a:bodyPr>
          <a:lstStyle/>
          <a:p>
            <a:r>
              <a:rPr lang="en-US" sz="2400" dirty="0" smtClean="0">
                <a:solidFill>
                  <a:schemeClr val="tx1">
                    <a:lumMod val="85000"/>
                  </a:schemeClr>
                </a:solidFill>
              </a:rPr>
              <a:t>2. Specificity</a:t>
            </a:r>
            <a:endParaRPr lang="en-US" sz="2400" dirty="0">
              <a:solidFill>
                <a:schemeClr val="tx1">
                  <a:lumMod val="85000"/>
                </a:schemeClr>
              </a:solidFill>
            </a:endParaRPr>
          </a:p>
        </p:txBody>
      </p:sp>
      <p:sp>
        <p:nvSpPr>
          <p:cNvPr id="7" name="TextBox 6"/>
          <p:cNvSpPr txBox="1"/>
          <p:nvPr/>
        </p:nvSpPr>
        <p:spPr>
          <a:xfrm>
            <a:off x="914400" y="3657600"/>
            <a:ext cx="3962400" cy="461665"/>
          </a:xfrm>
          <a:prstGeom prst="rect">
            <a:avLst/>
          </a:prstGeom>
          <a:noFill/>
        </p:spPr>
        <p:txBody>
          <a:bodyPr wrap="square" rtlCol="0">
            <a:spAutoFit/>
          </a:bodyPr>
          <a:lstStyle/>
          <a:p>
            <a:r>
              <a:rPr lang="en-US" sz="2400" dirty="0" smtClean="0">
                <a:solidFill>
                  <a:schemeClr val="tx1">
                    <a:lumMod val="85000"/>
                  </a:schemeClr>
                </a:solidFill>
              </a:rPr>
              <a:t>3. Positive Predicative Value</a:t>
            </a:r>
            <a:endParaRPr lang="en-US" sz="2400" dirty="0">
              <a:solidFill>
                <a:schemeClr val="tx1">
                  <a:lumMod val="85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295400"/>
            <a:ext cx="4953000" cy="461665"/>
          </a:xfrm>
          <a:prstGeom prst="rect">
            <a:avLst/>
          </a:prstGeom>
          <a:noFill/>
        </p:spPr>
        <p:txBody>
          <a:bodyPr wrap="square" rtlCol="0">
            <a:spAutoFit/>
          </a:bodyPr>
          <a:lstStyle/>
          <a:p>
            <a:endParaRPr lang="en-US" sz="2400" dirty="0"/>
          </a:p>
        </p:txBody>
      </p:sp>
      <p:sp>
        <p:nvSpPr>
          <p:cNvPr id="3" name="TextBox 2"/>
          <p:cNvSpPr txBox="1"/>
          <p:nvPr/>
        </p:nvSpPr>
        <p:spPr>
          <a:xfrm>
            <a:off x="2133600" y="609600"/>
            <a:ext cx="3810000" cy="830997"/>
          </a:xfrm>
          <a:prstGeom prst="rect">
            <a:avLst/>
          </a:prstGeom>
          <a:noFill/>
        </p:spPr>
        <p:txBody>
          <a:bodyPr wrap="square" rtlCol="0">
            <a:spAutoFit/>
          </a:bodyPr>
          <a:lstStyle/>
          <a:p>
            <a:pPr algn="ctr"/>
            <a:r>
              <a:rPr lang="en-US" sz="4800" dirty="0" smtClean="0">
                <a:solidFill>
                  <a:schemeClr val="tx1">
                    <a:lumMod val="85000"/>
                  </a:schemeClr>
                </a:solidFill>
              </a:rPr>
              <a:t>Sensitivit</a:t>
            </a:r>
            <a:r>
              <a:rPr lang="en-US" sz="4800" dirty="0" smtClean="0"/>
              <a:t>y</a:t>
            </a:r>
            <a:endParaRPr lang="en-US" sz="4800" dirty="0"/>
          </a:p>
        </p:txBody>
      </p:sp>
      <p:sp>
        <p:nvSpPr>
          <p:cNvPr id="4" name="TextBox 3"/>
          <p:cNvSpPr txBox="1"/>
          <p:nvPr/>
        </p:nvSpPr>
        <p:spPr>
          <a:xfrm>
            <a:off x="762000" y="2667000"/>
            <a:ext cx="8001000" cy="584775"/>
          </a:xfrm>
          <a:prstGeom prst="rect">
            <a:avLst/>
          </a:prstGeom>
          <a:noFill/>
        </p:spPr>
        <p:txBody>
          <a:bodyPr wrap="square" rtlCol="0">
            <a:spAutoFit/>
          </a:bodyPr>
          <a:lstStyle/>
          <a:p>
            <a:r>
              <a:rPr lang="en-US" sz="3200" dirty="0" smtClean="0">
                <a:solidFill>
                  <a:schemeClr val="tx1">
                    <a:lumMod val="85000"/>
                  </a:schemeClr>
                </a:solidFill>
              </a:rPr>
              <a:t>The % who have the disease and test positive</a:t>
            </a:r>
            <a:endParaRPr lang="en-US" sz="3200" dirty="0">
              <a:solidFill>
                <a:schemeClr val="tx1">
                  <a:lumMod val="8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295400"/>
            <a:ext cx="5257800" cy="1107996"/>
          </a:xfrm>
          <a:prstGeom prst="rect">
            <a:avLst/>
          </a:prstGeom>
          <a:noFill/>
        </p:spPr>
        <p:txBody>
          <a:bodyPr wrap="square" rtlCol="0">
            <a:spAutoFit/>
          </a:bodyPr>
          <a:lstStyle/>
          <a:p>
            <a:pPr algn="ctr"/>
            <a:r>
              <a:rPr lang="en-US" sz="6600" dirty="0" smtClean="0"/>
              <a:t>Specificity</a:t>
            </a:r>
            <a:endParaRPr lang="en-US" sz="6600" dirty="0"/>
          </a:p>
        </p:txBody>
      </p:sp>
      <p:sp>
        <p:nvSpPr>
          <p:cNvPr id="3" name="TextBox 2"/>
          <p:cNvSpPr txBox="1"/>
          <p:nvPr/>
        </p:nvSpPr>
        <p:spPr>
          <a:xfrm>
            <a:off x="304800" y="3352800"/>
            <a:ext cx="8534400" cy="523220"/>
          </a:xfrm>
          <a:prstGeom prst="rect">
            <a:avLst/>
          </a:prstGeom>
          <a:noFill/>
        </p:spPr>
        <p:txBody>
          <a:bodyPr wrap="square" rtlCol="0">
            <a:spAutoFit/>
          </a:bodyPr>
          <a:lstStyle/>
          <a:p>
            <a:r>
              <a:rPr lang="en-US" sz="2800" dirty="0" smtClean="0"/>
              <a:t>The % that don’t have the disease and test negative</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C79D" descr="PPTC79D.png"/>
          <p:cNvPicPr>
            <a:picLocks noChangeAspect="1"/>
          </p:cNvPicPr>
          <p:nvPr/>
        </p:nvPicPr>
        <p:blipFill>
          <a:blip r:embed="rId3" cstate="print"/>
          <a:stretch>
            <a:fillRect/>
          </a:stretch>
        </p:blipFill>
        <p:spPr>
          <a:xfrm>
            <a:off x="0" y="1863699"/>
            <a:ext cx="9144000" cy="313060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E7DA" descr="PPTE7DA.png"/>
          <p:cNvPicPr>
            <a:picLocks noChangeAspect="1"/>
          </p:cNvPicPr>
          <p:nvPr/>
        </p:nvPicPr>
        <p:blipFill>
          <a:blip r:embed="rId3" cstate="print"/>
          <a:stretch>
            <a:fillRect/>
          </a:stretch>
        </p:blipFill>
        <p:spPr>
          <a:xfrm>
            <a:off x="0" y="1652797"/>
            <a:ext cx="9144000" cy="355240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43000"/>
            <a:ext cx="7924800" cy="1569660"/>
          </a:xfrm>
          <a:prstGeom prst="rect">
            <a:avLst/>
          </a:prstGeom>
          <a:noFill/>
        </p:spPr>
        <p:txBody>
          <a:bodyPr wrap="square" rtlCol="0">
            <a:spAutoFit/>
          </a:bodyPr>
          <a:lstStyle/>
          <a:p>
            <a:pPr>
              <a:buFont typeface="Arial" pitchFamily="34" charset="0"/>
              <a:buChar char="•"/>
            </a:pPr>
            <a:r>
              <a:rPr lang="en-US" sz="3200" dirty="0" smtClean="0">
                <a:solidFill>
                  <a:schemeClr val="tx1">
                    <a:lumMod val="85000"/>
                  </a:schemeClr>
                </a:solidFill>
              </a:rPr>
              <a:t> You must know the prevalence of a disease to calculate the PPV of a positive screening test</a:t>
            </a:r>
            <a:endParaRPr lang="en-US" sz="3200" dirty="0">
              <a:solidFill>
                <a:schemeClr val="tx1">
                  <a:lumMod val="85000"/>
                </a:schemeClr>
              </a:solidFill>
            </a:endParaRPr>
          </a:p>
        </p:txBody>
      </p:sp>
      <p:sp>
        <p:nvSpPr>
          <p:cNvPr id="3" name="TextBox 2"/>
          <p:cNvSpPr txBox="1"/>
          <p:nvPr/>
        </p:nvSpPr>
        <p:spPr>
          <a:xfrm>
            <a:off x="685800" y="2971800"/>
            <a:ext cx="7010400" cy="2554545"/>
          </a:xfrm>
          <a:prstGeom prst="rect">
            <a:avLst/>
          </a:prstGeom>
          <a:noFill/>
        </p:spPr>
        <p:txBody>
          <a:bodyPr wrap="square" rtlCol="0">
            <a:spAutoFit/>
          </a:bodyPr>
          <a:lstStyle/>
          <a:p>
            <a:pPr>
              <a:buFont typeface="Arial" pitchFamily="34" charset="0"/>
              <a:buChar char="•"/>
            </a:pPr>
            <a:r>
              <a:rPr lang="en-US" sz="3200" dirty="0" smtClean="0"/>
              <a:t> </a:t>
            </a:r>
            <a:r>
              <a:rPr lang="en-US" sz="3200" dirty="0" smtClean="0">
                <a:solidFill>
                  <a:schemeClr val="tx1">
                    <a:lumMod val="85000"/>
                  </a:schemeClr>
                </a:solidFill>
              </a:rPr>
              <a:t>Disease X has a prevalence of 1%</a:t>
            </a:r>
          </a:p>
          <a:p>
            <a:pPr>
              <a:buFont typeface="Arial" pitchFamily="34" charset="0"/>
              <a:buChar char="•"/>
            </a:pPr>
            <a:endParaRPr lang="en-US" sz="3200" dirty="0" smtClean="0">
              <a:solidFill>
                <a:schemeClr val="tx1">
                  <a:lumMod val="85000"/>
                </a:schemeClr>
              </a:solidFill>
            </a:endParaRPr>
          </a:p>
          <a:p>
            <a:pPr>
              <a:buFont typeface="Arial" pitchFamily="34" charset="0"/>
              <a:buChar char="•"/>
            </a:pPr>
            <a:r>
              <a:rPr lang="en-US" sz="3200" dirty="0" smtClean="0">
                <a:solidFill>
                  <a:schemeClr val="tx1">
                    <a:lumMod val="85000"/>
                  </a:schemeClr>
                </a:solidFill>
              </a:rPr>
              <a:t> The screening test is 95% sensitive</a:t>
            </a:r>
          </a:p>
          <a:p>
            <a:pPr>
              <a:buFont typeface="Arial" pitchFamily="34" charset="0"/>
              <a:buChar char="•"/>
            </a:pPr>
            <a:endParaRPr lang="en-US" sz="3200" dirty="0" smtClean="0">
              <a:solidFill>
                <a:schemeClr val="tx1">
                  <a:lumMod val="85000"/>
                </a:schemeClr>
              </a:solidFill>
            </a:endParaRPr>
          </a:p>
          <a:p>
            <a:pPr>
              <a:buFont typeface="Arial" pitchFamily="34" charset="0"/>
              <a:buChar char="•"/>
            </a:pPr>
            <a:r>
              <a:rPr lang="en-US" sz="3200" dirty="0" smtClean="0">
                <a:solidFill>
                  <a:schemeClr val="tx1">
                    <a:lumMod val="85000"/>
                  </a:schemeClr>
                </a:solidFill>
              </a:rPr>
              <a:t> 1 million people are screened</a:t>
            </a:r>
            <a:endParaRPr lang="en-US" sz="3200" dirty="0">
              <a:solidFill>
                <a:schemeClr val="tx1">
                  <a:lumMod val="85000"/>
                </a:schemeClr>
              </a:solidFill>
            </a:endParaRPr>
          </a:p>
        </p:txBody>
      </p:sp>
      <p:sp>
        <p:nvSpPr>
          <p:cNvPr id="4" name="TextBox 3"/>
          <p:cNvSpPr txBox="1"/>
          <p:nvPr/>
        </p:nvSpPr>
        <p:spPr>
          <a:xfrm>
            <a:off x="2476500" y="3244334"/>
            <a:ext cx="4191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219200"/>
            <a:ext cx="7620000" cy="4308872"/>
          </a:xfrm>
          <a:prstGeom prst="rect">
            <a:avLst/>
          </a:prstGeom>
          <a:noFill/>
        </p:spPr>
        <p:txBody>
          <a:bodyPr wrap="square" rtlCol="0">
            <a:spAutoFit/>
          </a:bodyPr>
          <a:lstStyle/>
          <a:p>
            <a:pPr>
              <a:buFont typeface="Arial" pitchFamily="34" charset="0"/>
              <a:buChar char="•"/>
            </a:pPr>
            <a:r>
              <a:rPr lang="en-US" sz="3200" dirty="0" smtClean="0">
                <a:solidFill>
                  <a:schemeClr val="tx1">
                    <a:lumMod val="85000"/>
                  </a:schemeClr>
                </a:solidFill>
              </a:rPr>
              <a:t> 10,000 people have the disease</a:t>
            </a:r>
          </a:p>
          <a:p>
            <a:pPr>
              <a:buFont typeface="Arial" pitchFamily="34" charset="0"/>
              <a:buChar char="•"/>
            </a:pPr>
            <a:endParaRPr lang="en-US" sz="3200" dirty="0" smtClean="0">
              <a:solidFill>
                <a:schemeClr val="tx1">
                  <a:lumMod val="85000"/>
                </a:schemeClr>
              </a:solidFill>
            </a:endParaRPr>
          </a:p>
          <a:p>
            <a:pPr>
              <a:buFont typeface="Arial" pitchFamily="34" charset="0"/>
              <a:buChar char="•"/>
            </a:pPr>
            <a:r>
              <a:rPr lang="en-US" sz="3200" dirty="0" smtClean="0">
                <a:solidFill>
                  <a:schemeClr val="tx1">
                    <a:lumMod val="85000"/>
                  </a:schemeClr>
                </a:solidFill>
              </a:rPr>
              <a:t> 9,500 with the disease test positive</a:t>
            </a:r>
          </a:p>
          <a:p>
            <a:pPr>
              <a:buFont typeface="Arial" pitchFamily="34" charset="0"/>
              <a:buChar char="•"/>
            </a:pPr>
            <a:endParaRPr lang="en-US" sz="3200" dirty="0" smtClean="0">
              <a:solidFill>
                <a:schemeClr val="tx1">
                  <a:lumMod val="85000"/>
                </a:schemeClr>
              </a:solidFill>
            </a:endParaRPr>
          </a:p>
          <a:p>
            <a:pPr>
              <a:buFont typeface="Arial" pitchFamily="34" charset="0"/>
              <a:buChar char="•"/>
            </a:pPr>
            <a:r>
              <a:rPr lang="en-US" sz="3200" dirty="0" smtClean="0">
                <a:solidFill>
                  <a:schemeClr val="tx1">
                    <a:lumMod val="85000"/>
                  </a:schemeClr>
                </a:solidFill>
              </a:rPr>
              <a:t> 50,000 give false positive results</a:t>
            </a:r>
          </a:p>
          <a:p>
            <a:endParaRPr lang="en-US" dirty="0" smtClean="0">
              <a:solidFill>
                <a:schemeClr val="tx1">
                  <a:lumMod val="85000"/>
                </a:schemeClr>
              </a:solidFill>
            </a:endParaRPr>
          </a:p>
          <a:p>
            <a:pPr>
              <a:buFont typeface="Arial" pitchFamily="34" charset="0"/>
              <a:buChar char="•"/>
            </a:pPr>
            <a:r>
              <a:rPr lang="en-US" sz="3200" dirty="0" smtClean="0">
                <a:solidFill>
                  <a:schemeClr val="tx1">
                    <a:lumMod val="85000"/>
                  </a:schemeClr>
                </a:solidFill>
              </a:rPr>
              <a:t>  PPV = 16%</a:t>
            </a:r>
          </a:p>
          <a:p>
            <a:pPr>
              <a:buFont typeface="Arial" pitchFamily="34" charset="0"/>
              <a:buChar char="•"/>
            </a:pPr>
            <a:endParaRPr lang="en-US" sz="3200" dirty="0" smtClean="0">
              <a:solidFill>
                <a:schemeClr val="tx1">
                  <a:lumMod val="85000"/>
                </a:schemeClr>
              </a:solidFill>
            </a:endParaRPr>
          </a:p>
          <a:p>
            <a:pPr>
              <a:buFont typeface="Arial" pitchFamily="34" charset="0"/>
              <a:buChar char="•"/>
            </a:pPr>
            <a:r>
              <a:rPr lang="en-US" sz="3200" dirty="0" smtClean="0">
                <a:solidFill>
                  <a:schemeClr val="tx1">
                    <a:lumMod val="85000"/>
                  </a:schemeClr>
                </a:solidFill>
              </a:rPr>
              <a:t> 9,500/(9,500 + 50,000)</a:t>
            </a:r>
            <a:endParaRPr lang="en-US" sz="3200" dirty="0">
              <a:solidFill>
                <a:schemeClr val="tx1">
                  <a:lumMod val="85000"/>
                </a:schemeClr>
              </a:solidFill>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4298" descr="PPT4298.png"/>
          <p:cNvPicPr>
            <a:picLocks noChangeAspect="1"/>
          </p:cNvPicPr>
          <p:nvPr/>
        </p:nvPicPr>
        <p:blipFill>
          <a:blip r:embed="rId3" cstate="print"/>
          <a:stretch>
            <a:fillRect/>
          </a:stretch>
        </p:blipFill>
        <p:spPr>
          <a:xfrm>
            <a:off x="6421" y="0"/>
            <a:ext cx="9131157"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209800"/>
            <a:ext cx="7467600" cy="3539430"/>
          </a:xfrm>
          <a:prstGeom prst="rect">
            <a:avLst/>
          </a:prstGeom>
          <a:noFill/>
        </p:spPr>
        <p:txBody>
          <a:bodyPr wrap="square" rtlCol="0">
            <a:spAutoFit/>
          </a:bodyPr>
          <a:lstStyle/>
          <a:p>
            <a:r>
              <a:rPr lang="en-US" sz="2800" dirty="0" smtClean="0">
                <a:solidFill>
                  <a:schemeClr val="tx1">
                    <a:lumMod val="85000"/>
                  </a:schemeClr>
                </a:solidFill>
              </a:rPr>
              <a:t>The presumptive identification of unrecognized disease or defect by the application of tests, examinations, or other procedures which can be applied </a:t>
            </a:r>
            <a:r>
              <a:rPr lang="en-US" sz="2800" i="1" dirty="0" smtClean="0">
                <a:solidFill>
                  <a:schemeClr val="tx1">
                    <a:lumMod val="85000"/>
                  </a:schemeClr>
                </a:solidFill>
              </a:rPr>
              <a:t>rapidly</a:t>
            </a:r>
            <a:r>
              <a:rPr lang="en-US" sz="2800" dirty="0" smtClean="0">
                <a:solidFill>
                  <a:schemeClr val="tx1">
                    <a:lumMod val="85000"/>
                  </a:schemeClr>
                </a:solidFill>
              </a:rPr>
              <a:t>. Screening tests sort out apparently well persons who probably have a disease from those who probably do not. A screening test is not intended to be diagnostic.</a:t>
            </a:r>
          </a:p>
          <a:p>
            <a:r>
              <a:rPr lang="en-US" sz="2800" dirty="0" smtClean="0">
                <a:solidFill>
                  <a:schemeClr val="tx1">
                    <a:lumMod val="85000"/>
                  </a:schemeClr>
                </a:solidFill>
              </a:rPr>
              <a:t>                 </a:t>
            </a:r>
            <a:r>
              <a:rPr lang="en-US" sz="2000" dirty="0" smtClean="0">
                <a:solidFill>
                  <a:schemeClr val="tx1">
                    <a:lumMod val="85000"/>
                  </a:schemeClr>
                </a:solidFill>
              </a:rPr>
              <a:t>WHO 1968</a:t>
            </a:r>
            <a:endParaRPr lang="en-US" sz="2000" dirty="0">
              <a:solidFill>
                <a:schemeClr val="tx1">
                  <a:lumMod val="85000"/>
                </a:schemeClr>
              </a:solidFill>
            </a:endParaRPr>
          </a:p>
        </p:txBody>
      </p:sp>
      <p:sp>
        <p:nvSpPr>
          <p:cNvPr id="3" name="TextBox 2"/>
          <p:cNvSpPr txBox="1"/>
          <p:nvPr/>
        </p:nvSpPr>
        <p:spPr>
          <a:xfrm>
            <a:off x="1600200" y="914400"/>
            <a:ext cx="3886200" cy="707886"/>
          </a:xfrm>
          <a:prstGeom prst="rect">
            <a:avLst/>
          </a:prstGeom>
          <a:noFill/>
        </p:spPr>
        <p:txBody>
          <a:bodyPr wrap="square" rtlCol="0">
            <a:spAutoFit/>
          </a:bodyPr>
          <a:lstStyle/>
          <a:p>
            <a:pPr algn="ctr"/>
            <a:r>
              <a:rPr lang="en-US" sz="4000" dirty="0" smtClean="0">
                <a:solidFill>
                  <a:schemeClr val="tx1">
                    <a:lumMod val="85000"/>
                  </a:schemeClr>
                </a:solidFill>
              </a:rPr>
              <a:t>Definition</a:t>
            </a:r>
            <a:endParaRPr lang="en-US" sz="4000" dirty="0">
              <a:solidFill>
                <a:schemeClr val="tx1">
                  <a:lumMod val="8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057400"/>
            <a:ext cx="8077200" cy="2554545"/>
          </a:xfrm>
          <a:prstGeom prst="rect">
            <a:avLst/>
          </a:prstGeom>
          <a:noFill/>
        </p:spPr>
        <p:txBody>
          <a:bodyPr wrap="square" rtlCol="0">
            <a:spAutoFit/>
          </a:bodyPr>
          <a:lstStyle/>
          <a:p>
            <a:pPr>
              <a:buFont typeface="Arial" pitchFamily="34" charset="0"/>
              <a:buChar char="•"/>
            </a:pPr>
            <a:r>
              <a:rPr lang="en-US" sz="3200" dirty="0" smtClean="0">
                <a:solidFill>
                  <a:schemeClr val="tx1">
                    <a:lumMod val="85000"/>
                  </a:schemeClr>
                </a:solidFill>
              </a:rPr>
              <a:t> The lower the prevalence the lower the PPV</a:t>
            </a:r>
          </a:p>
          <a:p>
            <a:pPr>
              <a:buFont typeface="Arial" pitchFamily="34" charset="0"/>
              <a:buChar char="•"/>
            </a:pPr>
            <a:endParaRPr lang="en-US" sz="3200" dirty="0" smtClean="0">
              <a:solidFill>
                <a:schemeClr val="tx1">
                  <a:lumMod val="85000"/>
                </a:schemeClr>
              </a:solidFill>
            </a:endParaRPr>
          </a:p>
          <a:p>
            <a:pPr>
              <a:buFont typeface="Arial" pitchFamily="34" charset="0"/>
              <a:buChar char="•"/>
            </a:pPr>
            <a:r>
              <a:rPr lang="en-US" sz="3200" dirty="0" smtClean="0">
                <a:solidFill>
                  <a:schemeClr val="tx1">
                    <a:lumMod val="85000"/>
                  </a:schemeClr>
                </a:solidFill>
              </a:rPr>
              <a:t> The lower the sensitivity the lower the PPV</a:t>
            </a:r>
          </a:p>
          <a:p>
            <a:endParaRPr lang="en-US" sz="3200" dirty="0" smtClean="0">
              <a:solidFill>
                <a:schemeClr val="tx1">
                  <a:lumMod val="85000"/>
                </a:schemeClr>
              </a:solidFill>
            </a:endParaRPr>
          </a:p>
          <a:p>
            <a:pPr>
              <a:buFont typeface="Arial" pitchFamily="34" charset="0"/>
              <a:buChar char="•"/>
            </a:pPr>
            <a:r>
              <a:rPr lang="en-US" sz="3200" dirty="0" smtClean="0">
                <a:solidFill>
                  <a:schemeClr val="tx1">
                    <a:lumMod val="85000"/>
                  </a:schemeClr>
                </a:solidFill>
              </a:rPr>
              <a:t> False positives are the bane of screening</a:t>
            </a:r>
            <a:endParaRPr lang="en-US" sz="3200" dirty="0">
              <a:solidFill>
                <a:schemeClr val="tx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371600"/>
            <a:ext cx="7162800" cy="4062651"/>
          </a:xfrm>
          <a:prstGeom prst="rect">
            <a:avLst/>
          </a:prstGeom>
          <a:noFill/>
        </p:spPr>
        <p:txBody>
          <a:bodyPr wrap="square" rtlCol="0">
            <a:spAutoFit/>
          </a:bodyPr>
          <a:lstStyle/>
          <a:p>
            <a:pPr algn="ctr"/>
            <a:r>
              <a:rPr lang="en-US" sz="4400" dirty="0" smtClean="0">
                <a:solidFill>
                  <a:schemeClr val="tx1">
                    <a:lumMod val="85000"/>
                  </a:schemeClr>
                </a:solidFill>
              </a:rPr>
              <a:t>The Screening Paradox</a:t>
            </a:r>
          </a:p>
          <a:p>
            <a:endParaRPr lang="en-US" dirty="0" smtClean="0"/>
          </a:p>
          <a:p>
            <a:endParaRPr lang="en-US" dirty="0" smtClean="0"/>
          </a:p>
          <a:p>
            <a:endParaRPr lang="en-US" dirty="0" smtClean="0"/>
          </a:p>
          <a:p>
            <a:pPr>
              <a:buFont typeface="Arial" pitchFamily="34" charset="0"/>
              <a:buChar char="•"/>
            </a:pPr>
            <a:r>
              <a:rPr lang="en-US" sz="3200" dirty="0" smtClean="0">
                <a:solidFill>
                  <a:schemeClr val="tx1">
                    <a:lumMod val="85000"/>
                  </a:schemeClr>
                </a:solidFill>
              </a:rPr>
              <a:t>Those in whom the most will be found will reap the smallest benefit – ie, the elderly</a:t>
            </a:r>
          </a:p>
          <a:p>
            <a:pPr>
              <a:buFont typeface="Arial" pitchFamily="34" charset="0"/>
              <a:buChar char="•"/>
            </a:pPr>
            <a:endParaRPr lang="en-US" sz="3200" dirty="0" smtClean="0">
              <a:solidFill>
                <a:schemeClr val="tx1">
                  <a:lumMod val="85000"/>
                </a:schemeClr>
              </a:solidFill>
            </a:endParaRPr>
          </a:p>
          <a:p>
            <a:pPr>
              <a:buFont typeface="Arial" pitchFamily="34" charset="0"/>
              <a:buChar char="•"/>
            </a:pPr>
            <a:r>
              <a:rPr lang="en-US" sz="3200" dirty="0" smtClean="0">
                <a:solidFill>
                  <a:schemeClr val="tx1">
                    <a:lumMod val="85000"/>
                  </a:schemeClr>
                </a:solidFill>
              </a:rPr>
              <a:t> PPV increases with prevalence </a:t>
            </a:r>
            <a:endParaRPr lang="en-US" sz="3200" dirty="0">
              <a:solidFill>
                <a:schemeClr val="tx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20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828800"/>
            <a:ext cx="8458200" cy="584775"/>
          </a:xfrm>
          <a:prstGeom prst="rect">
            <a:avLst/>
          </a:prstGeom>
          <a:noFill/>
        </p:spPr>
        <p:txBody>
          <a:bodyPr wrap="square" rtlCol="0">
            <a:spAutoFit/>
          </a:bodyPr>
          <a:lstStyle/>
          <a:p>
            <a:r>
              <a:rPr lang="en-US" sz="3200" dirty="0" smtClean="0">
                <a:solidFill>
                  <a:schemeClr val="tx1">
                    <a:lumMod val="85000"/>
                  </a:schemeClr>
                </a:solidFill>
              </a:rPr>
              <a:t>We have just about reached the fate of Tithonus</a:t>
            </a:r>
            <a:endParaRPr lang="en-US" sz="3200" dirty="0">
              <a:solidFill>
                <a:schemeClr val="tx1">
                  <a:lumMod val="85000"/>
                </a:schemeClr>
              </a:solidFill>
            </a:endParaRPr>
          </a:p>
        </p:txBody>
      </p:sp>
      <p:sp>
        <p:nvSpPr>
          <p:cNvPr id="3" name="TextBox 2"/>
          <p:cNvSpPr txBox="1"/>
          <p:nvPr/>
        </p:nvSpPr>
        <p:spPr>
          <a:xfrm>
            <a:off x="762000" y="3124200"/>
            <a:ext cx="7620000" cy="2308324"/>
          </a:xfrm>
          <a:prstGeom prst="rect">
            <a:avLst/>
          </a:prstGeom>
          <a:noFill/>
        </p:spPr>
        <p:txBody>
          <a:bodyPr wrap="square" rtlCol="0">
            <a:spAutoFit/>
          </a:bodyPr>
          <a:lstStyle/>
          <a:p>
            <a:r>
              <a:rPr lang="en-US" sz="2400" dirty="0" smtClean="0">
                <a:solidFill>
                  <a:schemeClr val="tx1">
                    <a:lumMod val="85000"/>
                  </a:schemeClr>
                </a:solidFill>
              </a:rPr>
              <a:t>“[B]</a:t>
            </a:r>
            <a:r>
              <a:rPr lang="en-US" sz="2400" dirty="0" err="1" smtClean="0">
                <a:solidFill>
                  <a:schemeClr val="tx1">
                    <a:lumMod val="85000"/>
                  </a:schemeClr>
                </a:solidFill>
              </a:rPr>
              <a:t>ut</a:t>
            </a:r>
            <a:r>
              <a:rPr lang="en-US" sz="2400" dirty="0" smtClean="0">
                <a:solidFill>
                  <a:schemeClr val="tx1">
                    <a:lumMod val="85000"/>
                  </a:schemeClr>
                </a:solidFill>
              </a:rPr>
              <a:t> </a:t>
            </a:r>
            <a:r>
              <a:rPr lang="en-US" sz="2400" dirty="0" smtClean="0">
                <a:solidFill>
                  <a:schemeClr val="tx1">
                    <a:lumMod val="85000"/>
                  </a:schemeClr>
                </a:solidFill>
              </a:rPr>
              <a:t>when loathsome old age pressed full upon him, and he could not move nor lift his limbs, this seemed to her (Eos) in her heart the best counsel: she laid him in a room and put to the shining doors. There he babbles endlessly, and no more has strength at all, such as once he had in his supple limbs." (</a:t>
            </a:r>
            <a:r>
              <a:rPr lang="en-US" sz="2400" i="1" dirty="0" smtClean="0">
                <a:solidFill>
                  <a:schemeClr val="tx1">
                    <a:lumMod val="85000"/>
                  </a:schemeClr>
                </a:solidFill>
              </a:rPr>
              <a:t>Homeric Hymn to Aphrodite</a:t>
            </a:r>
            <a:r>
              <a:rPr lang="en-US" sz="2400" dirty="0" smtClean="0">
                <a:solidFill>
                  <a:schemeClr val="tx1">
                    <a:lumMod val="85000"/>
                  </a:schemeClr>
                </a:solidFill>
              </a:rPr>
              <a:t>)</a:t>
            </a:r>
            <a:endParaRPr lang="en-US" sz="2400" dirty="0">
              <a:solidFill>
                <a:schemeClr val="tx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838200"/>
            <a:ext cx="6553200" cy="769441"/>
          </a:xfrm>
          <a:prstGeom prst="rect">
            <a:avLst/>
          </a:prstGeom>
          <a:noFill/>
        </p:spPr>
        <p:txBody>
          <a:bodyPr wrap="square" rtlCol="0">
            <a:spAutoFit/>
          </a:bodyPr>
          <a:lstStyle/>
          <a:p>
            <a:pPr algn="ctr"/>
            <a:r>
              <a:rPr lang="en-US" sz="4400" dirty="0" smtClean="0">
                <a:solidFill>
                  <a:schemeClr val="tx1">
                    <a:lumMod val="85000"/>
                  </a:schemeClr>
                </a:solidFill>
              </a:rPr>
              <a:t>Examples of Screening</a:t>
            </a:r>
            <a:endParaRPr lang="en-US" sz="4400" dirty="0">
              <a:solidFill>
                <a:schemeClr val="tx1">
                  <a:lumMod val="85000"/>
                </a:schemeClr>
              </a:solidFill>
            </a:endParaRPr>
          </a:p>
        </p:txBody>
      </p:sp>
      <p:sp>
        <p:nvSpPr>
          <p:cNvPr id="3" name="TextBox 2"/>
          <p:cNvSpPr txBox="1"/>
          <p:nvPr/>
        </p:nvSpPr>
        <p:spPr>
          <a:xfrm>
            <a:off x="914400" y="2133600"/>
            <a:ext cx="4038600" cy="3539430"/>
          </a:xfrm>
          <a:prstGeom prst="rect">
            <a:avLst/>
          </a:prstGeom>
          <a:noFill/>
        </p:spPr>
        <p:txBody>
          <a:bodyPr wrap="square" rtlCol="0">
            <a:spAutoFit/>
          </a:bodyPr>
          <a:lstStyle/>
          <a:p>
            <a:pPr>
              <a:buFont typeface="Arial" pitchFamily="34" charset="0"/>
              <a:buChar char="•"/>
            </a:pPr>
            <a:r>
              <a:rPr lang="en-US" sz="3200" dirty="0" smtClean="0"/>
              <a:t> </a:t>
            </a:r>
            <a:r>
              <a:rPr lang="en-US" sz="3200" dirty="0" smtClean="0">
                <a:solidFill>
                  <a:schemeClr val="tx1">
                    <a:lumMod val="85000"/>
                  </a:schemeClr>
                </a:solidFill>
              </a:rPr>
              <a:t>Cancer</a:t>
            </a:r>
          </a:p>
          <a:p>
            <a:pPr>
              <a:buFont typeface="Arial" pitchFamily="34" charset="0"/>
              <a:buChar char="•"/>
            </a:pPr>
            <a:endParaRPr lang="en-US" sz="3200" dirty="0" smtClean="0">
              <a:solidFill>
                <a:schemeClr val="tx1">
                  <a:lumMod val="85000"/>
                </a:schemeClr>
              </a:solidFill>
            </a:endParaRPr>
          </a:p>
          <a:p>
            <a:pPr>
              <a:buFont typeface="Arial" pitchFamily="34" charset="0"/>
              <a:buChar char="•"/>
            </a:pPr>
            <a:r>
              <a:rPr lang="en-US" sz="3200" dirty="0" smtClean="0">
                <a:solidFill>
                  <a:schemeClr val="tx1">
                    <a:lumMod val="85000"/>
                  </a:schemeClr>
                </a:solidFill>
              </a:rPr>
              <a:t> Diabetes Mellitus</a:t>
            </a:r>
          </a:p>
          <a:p>
            <a:endParaRPr lang="en-US" sz="3200" dirty="0" smtClean="0">
              <a:solidFill>
                <a:schemeClr val="tx1">
                  <a:lumMod val="85000"/>
                </a:schemeClr>
              </a:solidFill>
            </a:endParaRPr>
          </a:p>
          <a:p>
            <a:pPr>
              <a:buFont typeface="Arial" pitchFamily="34" charset="0"/>
              <a:buChar char="•"/>
            </a:pPr>
            <a:r>
              <a:rPr lang="en-US" sz="3200" dirty="0" smtClean="0">
                <a:solidFill>
                  <a:schemeClr val="tx1">
                    <a:lumMod val="85000"/>
                  </a:schemeClr>
                </a:solidFill>
              </a:rPr>
              <a:t> Cholesterol</a:t>
            </a:r>
          </a:p>
          <a:p>
            <a:pPr>
              <a:buFont typeface="Arial" pitchFamily="34" charset="0"/>
              <a:buChar char="•"/>
            </a:pPr>
            <a:endParaRPr lang="en-US" sz="3200" dirty="0" smtClean="0">
              <a:solidFill>
                <a:schemeClr val="tx1">
                  <a:lumMod val="85000"/>
                </a:schemeClr>
              </a:solidFill>
            </a:endParaRPr>
          </a:p>
          <a:p>
            <a:pPr>
              <a:buFont typeface="Arial" pitchFamily="34" charset="0"/>
              <a:buChar char="•"/>
            </a:pPr>
            <a:r>
              <a:rPr lang="en-US" sz="3200" dirty="0" smtClean="0">
                <a:solidFill>
                  <a:schemeClr val="tx1">
                    <a:lumMod val="85000"/>
                  </a:schemeClr>
                </a:solidFill>
              </a:rPr>
              <a:t> AAA</a:t>
            </a:r>
            <a:endParaRPr lang="en-US" sz="3200" dirty="0">
              <a:solidFill>
                <a:schemeClr val="tx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67DE" descr="PPT67DE.png"/>
          <p:cNvPicPr>
            <a:picLocks noChangeAspect="1"/>
          </p:cNvPicPr>
          <p:nvPr/>
        </p:nvPicPr>
        <p:blipFill>
          <a:blip r:embed="rId3" cstate="print"/>
          <a:stretch>
            <a:fillRect/>
          </a:stretch>
        </p:blipFill>
        <p:spPr>
          <a:xfrm>
            <a:off x="0" y="2590800"/>
            <a:ext cx="9144000" cy="2733704"/>
          </a:xfrm>
          <a:prstGeom prst="rect">
            <a:avLst/>
          </a:prstGeom>
        </p:spPr>
      </p:pic>
      <p:sp>
        <p:nvSpPr>
          <p:cNvPr id="3" name="TextBox 2"/>
          <p:cNvSpPr txBox="1"/>
          <p:nvPr/>
        </p:nvSpPr>
        <p:spPr>
          <a:xfrm>
            <a:off x="2362200" y="838200"/>
            <a:ext cx="3657600" cy="646331"/>
          </a:xfrm>
          <a:prstGeom prst="rect">
            <a:avLst/>
          </a:prstGeom>
          <a:noFill/>
        </p:spPr>
        <p:txBody>
          <a:bodyPr wrap="square" rtlCol="0">
            <a:spAutoFit/>
          </a:bodyPr>
          <a:lstStyle/>
          <a:p>
            <a:pPr algn="ctr"/>
            <a:r>
              <a:rPr lang="en-US" sz="3600" dirty="0" smtClean="0">
                <a:solidFill>
                  <a:schemeClr val="tx1">
                    <a:lumMod val="85000"/>
                  </a:schemeClr>
                </a:solidFill>
              </a:rPr>
              <a:t>Lead Time Bias </a:t>
            </a:r>
            <a:endParaRPr lang="en-US" sz="3600" dirty="0">
              <a:solidFill>
                <a:schemeClr val="tx1">
                  <a:lumMod val="8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8F01" descr="PPT8F01.png"/>
          <p:cNvPicPr>
            <a:picLocks noChangeAspect="1"/>
          </p:cNvPicPr>
          <p:nvPr/>
        </p:nvPicPr>
        <p:blipFill>
          <a:blip r:embed="rId3" cstate="print"/>
          <a:stretch>
            <a:fillRect/>
          </a:stretch>
        </p:blipFill>
        <p:spPr>
          <a:xfrm>
            <a:off x="891047" y="1471857"/>
            <a:ext cx="7361905" cy="391428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752600"/>
            <a:ext cx="6019800" cy="769441"/>
          </a:xfrm>
          <a:prstGeom prst="rect">
            <a:avLst/>
          </a:prstGeom>
          <a:noFill/>
        </p:spPr>
        <p:txBody>
          <a:bodyPr wrap="square" rtlCol="0">
            <a:spAutoFit/>
          </a:bodyPr>
          <a:lstStyle/>
          <a:p>
            <a:r>
              <a:rPr lang="en-US" sz="4400" dirty="0" smtClean="0">
                <a:solidFill>
                  <a:schemeClr val="tx1">
                    <a:lumMod val="85000"/>
                  </a:schemeClr>
                </a:solidFill>
              </a:rPr>
              <a:t>Cancer Statistics, 2011</a:t>
            </a:r>
            <a:endParaRPr lang="en-US" sz="4400" dirty="0">
              <a:solidFill>
                <a:schemeClr val="tx1">
                  <a:lumMod val="85000"/>
                </a:schemeClr>
              </a:solidFill>
            </a:endParaRPr>
          </a:p>
        </p:txBody>
      </p:sp>
      <p:sp>
        <p:nvSpPr>
          <p:cNvPr id="3" name="TextBox 2"/>
          <p:cNvSpPr txBox="1"/>
          <p:nvPr/>
        </p:nvSpPr>
        <p:spPr>
          <a:xfrm>
            <a:off x="1447800" y="3657600"/>
            <a:ext cx="5257800" cy="461665"/>
          </a:xfrm>
          <a:prstGeom prst="rect">
            <a:avLst/>
          </a:prstGeom>
          <a:noFill/>
        </p:spPr>
        <p:txBody>
          <a:bodyPr wrap="square" rtlCol="0">
            <a:spAutoFit/>
          </a:bodyPr>
          <a:lstStyle/>
          <a:p>
            <a:r>
              <a:rPr lang="pt-BR" dirty="0" smtClean="0"/>
              <a:t> </a:t>
            </a:r>
            <a:r>
              <a:rPr lang="pt-BR" sz="2400" dirty="0" smtClean="0">
                <a:solidFill>
                  <a:schemeClr val="tx1">
                    <a:lumMod val="85000"/>
                  </a:schemeClr>
                </a:solidFill>
              </a:rPr>
              <a:t>CA Cancer J  Clin 2011;61:212-236</a:t>
            </a:r>
            <a:endParaRPr lang="en-US" sz="2400" dirty="0">
              <a:solidFill>
                <a:schemeClr val="tx1">
                  <a:lumMod val="8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EF28" descr="PPTEF28.pn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5816" descr="PPT5816.pn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143000"/>
            <a:ext cx="6477000" cy="4339650"/>
          </a:xfrm>
          <a:prstGeom prst="rect">
            <a:avLst/>
          </a:prstGeom>
        </p:spPr>
        <p:txBody>
          <a:bodyPr wrap="square">
            <a:spAutoFit/>
          </a:bodyPr>
          <a:lstStyle/>
          <a:p>
            <a:r>
              <a:rPr lang="en-US" dirty="0" smtClean="0"/>
              <a:t> </a:t>
            </a:r>
            <a:r>
              <a:rPr lang="en-US" sz="2400" dirty="0" smtClean="0">
                <a:latin typeface="Times New Roman" pitchFamily="18" charset="0"/>
                <a:cs typeface="Times New Roman" pitchFamily="18" charset="0"/>
              </a:rPr>
              <a:t>Aggressive application of nationally recommended prevention activities could prevent a high proportion of the CAD events and strokes that are otherwise expected to occur in adults in the United States today. However, as they are currently delivered, most of the prevention activities will substantially increase costs. If preventive strategies are to achieve their full potential, ways must be found to reduce the costs and deliver prevention activities more efficiently</a:t>
            </a:r>
            <a:r>
              <a:rPr lang="en-US" dirty="0" smtClean="0"/>
              <a:t>.</a:t>
            </a:r>
          </a:p>
          <a:p>
            <a:endParaRPr lang="en-US" dirty="0" smtClean="0"/>
          </a:p>
          <a:p>
            <a:r>
              <a:rPr lang="en-US" dirty="0" smtClean="0"/>
              <a:t>Circulation  118:578, 2008</a:t>
            </a:r>
            <a:endParaRPr lang="en-US" dirty="0"/>
          </a:p>
        </p:txBody>
      </p:sp>
      <p:pic>
        <p:nvPicPr>
          <p:cNvPr id="3" name="Snagit_PPT4316" descr="PPT4316.png"/>
          <p:cNvPicPr>
            <a:picLocks noChangeAspect="1"/>
          </p:cNvPicPr>
          <p:nvPr/>
        </p:nvPicPr>
        <p:blipFill>
          <a:blip r:embed="rId3" cstate="print"/>
          <a:stretch>
            <a:fillRect/>
          </a:stretch>
        </p:blipFill>
        <p:spPr>
          <a:xfrm>
            <a:off x="0" y="32777"/>
            <a:ext cx="9144000" cy="679244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295400"/>
            <a:ext cx="6781800" cy="646331"/>
          </a:xfrm>
          <a:prstGeom prst="rect">
            <a:avLst/>
          </a:prstGeom>
          <a:noFill/>
        </p:spPr>
        <p:txBody>
          <a:bodyPr wrap="square" rtlCol="0">
            <a:spAutoFit/>
          </a:bodyPr>
          <a:lstStyle/>
          <a:p>
            <a:pPr algn="ctr"/>
            <a:r>
              <a:rPr lang="en-US" sz="3600" dirty="0" smtClean="0">
                <a:solidFill>
                  <a:schemeClr val="tx1">
                    <a:lumMod val="85000"/>
                  </a:schemeClr>
                </a:solidFill>
              </a:rPr>
              <a:t>The Purpose of Medicine</a:t>
            </a:r>
            <a:endParaRPr lang="en-US" sz="3600" dirty="0">
              <a:solidFill>
                <a:schemeClr val="tx1">
                  <a:lumMod val="85000"/>
                </a:schemeClr>
              </a:solidFill>
            </a:endParaRPr>
          </a:p>
        </p:txBody>
      </p:sp>
      <p:sp>
        <p:nvSpPr>
          <p:cNvPr id="3" name="TextBox 2"/>
          <p:cNvSpPr txBox="1"/>
          <p:nvPr/>
        </p:nvSpPr>
        <p:spPr>
          <a:xfrm>
            <a:off x="1371600" y="2743200"/>
            <a:ext cx="4876800" cy="1384995"/>
          </a:xfrm>
          <a:prstGeom prst="rect">
            <a:avLst/>
          </a:prstGeom>
          <a:noFill/>
        </p:spPr>
        <p:txBody>
          <a:bodyPr wrap="square" rtlCol="0">
            <a:spAutoFit/>
          </a:bodyPr>
          <a:lstStyle/>
          <a:p>
            <a:pPr marL="342900" indent="-342900">
              <a:buFont typeface="Arial" pitchFamily="34" charset="0"/>
              <a:buChar char="•"/>
            </a:pPr>
            <a:r>
              <a:rPr lang="en-US" sz="2800" b="1" dirty="0" smtClean="0">
                <a:solidFill>
                  <a:schemeClr val="tx1">
                    <a:lumMod val="85000"/>
                  </a:schemeClr>
                </a:solidFill>
              </a:rPr>
              <a:t>To prevent premature death</a:t>
            </a:r>
          </a:p>
          <a:p>
            <a:pPr marL="342900" indent="-342900">
              <a:buFont typeface="Arial" pitchFamily="34" charset="0"/>
              <a:buChar char="•"/>
            </a:pPr>
            <a:endParaRPr lang="en-US" sz="2800" b="1" dirty="0" smtClean="0">
              <a:solidFill>
                <a:schemeClr val="tx1">
                  <a:lumMod val="85000"/>
                </a:schemeClr>
              </a:solidFill>
            </a:endParaRPr>
          </a:p>
          <a:p>
            <a:pPr marL="342900" indent="-342900">
              <a:buFont typeface="Arial" pitchFamily="34" charset="0"/>
              <a:buChar char="•"/>
            </a:pPr>
            <a:r>
              <a:rPr lang="en-US" sz="2800" b="1" dirty="0" smtClean="0">
                <a:solidFill>
                  <a:schemeClr val="tx1">
                    <a:lumMod val="85000"/>
                  </a:schemeClr>
                </a:solidFill>
              </a:rPr>
              <a:t>To relieve pain and suffering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4825" descr="PPT4825.png"/>
          <p:cNvPicPr>
            <a:picLocks noChangeAspect="1"/>
          </p:cNvPicPr>
          <p:nvPr/>
        </p:nvPicPr>
        <p:blipFill>
          <a:blip r:embed="rId3" cstate="print"/>
          <a:stretch>
            <a:fillRect/>
          </a:stretch>
        </p:blipFill>
        <p:spPr>
          <a:xfrm>
            <a:off x="0" y="457200"/>
            <a:ext cx="9144000" cy="1927846"/>
          </a:xfrm>
          <a:prstGeom prst="rect">
            <a:avLst/>
          </a:prstGeom>
        </p:spPr>
      </p:pic>
      <p:sp>
        <p:nvSpPr>
          <p:cNvPr id="4" name="TextBox 3"/>
          <p:cNvSpPr txBox="1"/>
          <p:nvPr/>
        </p:nvSpPr>
        <p:spPr>
          <a:xfrm>
            <a:off x="457200" y="2819400"/>
            <a:ext cx="7543800" cy="1200329"/>
          </a:xfrm>
          <a:prstGeom prst="rect">
            <a:avLst/>
          </a:prstGeom>
          <a:noFill/>
        </p:spPr>
        <p:txBody>
          <a:bodyPr wrap="square" rtlCol="0">
            <a:spAutoFit/>
          </a:bodyPr>
          <a:lstStyle/>
          <a:p>
            <a:r>
              <a:rPr lang="en-US" sz="2400" dirty="0" smtClean="0">
                <a:solidFill>
                  <a:schemeClr val="tx1">
                    <a:lumMod val="85000"/>
                  </a:schemeClr>
                </a:solidFill>
              </a:rPr>
              <a:t>Now expert groups are proposing less screening for prostate, breast and cervical cancer and have emphasized that screening comes with harms as well as benefits.</a:t>
            </a:r>
            <a:endParaRPr lang="en-US" sz="2400" dirty="0">
              <a:solidFill>
                <a:schemeClr val="tx1">
                  <a:lumMod val="85000"/>
                </a:schemeClr>
              </a:solidFill>
            </a:endParaRPr>
          </a:p>
        </p:txBody>
      </p:sp>
      <p:sp>
        <p:nvSpPr>
          <p:cNvPr id="5" name="TextBox 4"/>
          <p:cNvSpPr txBox="1"/>
          <p:nvPr/>
        </p:nvSpPr>
        <p:spPr>
          <a:xfrm>
            <a:off x="838200" y="4648200"/>
            <a:ext cx="6324600" cy="646331"/>
          </a:xfrm>
          <a:prstGeom prst="rect">
            <a:avLst/>
          </a:prstGeom>
          <a:noFill/>
        </p:spPr>
        <p:txBody>
          <a:bodyPr wrap="square" rtlCol="0">
            <a:spAutoFit/>
          </a:bodyPr>
          <a:lstStyle/>
          <a:p>
            <a:r>
              <a:rPr lang="en-US" dirty="0" smtClean="0">
                <a:hlinkClick r:id="rId4"/>
              </a:rPr>
              <a:t>http://www.nytimes.com/2011/10/30/health/cancer-screening-may-be-more-popular-than-useful.html?_r=1&amp;emc=eta1</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3DC2" descr="PPT3DC2.png"/>
          <p:cNvPicPr>
            <a:picLocks noChangeAspect="1"/>
          </p:cNvPicPr>
          <p:nvPr/>
        </p:nvPicPr>
        <p:blipFill>
          <a:blip r:embed="rId3" cstate="print"/>
          <a:stretch>
            <a:fillRect/>
          </a:stretch>
        </p:blipFill>
        <p:spPr>
          <a:xfrm>
            <a:off x="0" y="1179752"/>
            <a:ext cx="9144000" cy="449849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057400"/>
            <a:ext cx="8382000" cy="4031873"/>
          </a:xfrm>
          <a:prstGeom prst="rect">
            <a:avLst/>
          </a:prstGeom>
        </p:spPr>
        <p:txBody>
          <a:bodyPr wrap="square">
            <a:spAutoFit/>
          </a:bodyPr>
          <a:lstStyle/>
          <a:p>
            <a:r>
              <a:rPr lang="en-US" sz="3200" dirty="0" smtClean="0">
                <a:solidFill>
                  <a:schemeClr val="tx1">
                    <a:lumMod val="85000"/>
                  </a:schemeClr>
                </a:solidFill>
              </a:rPr>
              <a:t>The U.S. Preventive Services Task Force recommends screening mammography, with or without clinical breast examination, every 1-2 years for women aged 40 and older. </a:t>
            </a:r>
            <a:endParaRPr lang="en-US" sz="3200" dirty="0" smtClean="0">
              <a:solidFill>
                <a:schemeClr val="tx1">
                  <a:lumMod val="85000"/>
                </a:schemeClr>
              </a:solidFill>
            </a:endParaRPr>
          </a:p>
          <a:p>
            <a:endParaRPr lang="en-US" sz="3200" dirty="0" smtClean="0">
              <a:solidFill>
                <a:schemeClr val="tx1">
                  <a:lumMod val="85000"/>
                </a:schemeClr>
              </a:solidFill>
            </a:endParaRPr>
          </a:p>
          <a:p>
            <a:r>
              <a:rPr lang="en-US" sz="3200" dirty="0" err="1" smtClean="0">
                <a:solidFill>
                  <a:schemeClr val="tx1">
                    <a:lumMod val="85000"/>
                  </a:schemeClr>
                </a:solidFill>
              </a:rPr>
              <a:t>Grade:</a:t>
            </a:r>
            <a:r>
              <a:rPr lang="en-US" sz="3200" b="1" dirty="0" err="1" smtClean="0">
                <a:hlinkClick r:id="rId3"/>
              </a:rPr>
              <a:t>B</a:t>
            </a:r>
            <a:r>
              <a:rPr lang="en-US" sz="3200" b="1" dirty="0" smtClean="0">
                <a:hlinkClick r:id="rId3"/>
              </a:rPr>
              <a:t> </a:t>
            </a:r>
            <a:r>
              <a:rPr lang="en-US" sz="3200" b="1" dirty="0" smtClean="0">
                <a:hlinkClick r:id="rId3"/>
              </a:rPr>
              <a:t>recommendation</a:t>
            </a:r>
            <a:r>
              <a:rPr lang="en-US" sz="3200" b="1" dirty="0" smtClean="0"/>
              <a:t>.</a:t>
            </a:r>
          </a:p>
          <a:p>
            <a:endParaRPr lang="en-US" sz="3200" b="1" dirty="0" smtClean="0"/>
          </a:p>
          <a:p>
            <a:r>
              <a:rPr lang="en-US" sz="3200" b="1" dirty="0" smtClean="0">
                <a:solidFill>
                  <a:schemeClr val="tx1">
                    <a:lumMod val="85000"/>
                  </a:schemeClr>
                </a:solidFill>
              </a:rPr>
              <a:t>2002</a:t>
            </a:r>
            <a:endParaRPr lang="en-US" sz="3200" dirty="0">
              <a:solidFill>
                <a:schemeClr val="tx1">
                  <a:lumMod val="8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295400"/>
            <a:ext cx="6934200" cy="3539430"/>
          </a:xfrm>
          <a:prstGeom prst="rect">
            <a:avLst/>
          </a:prstGeom>
        </p:spPr>
        <p:txBody>
          <a:bodyPr wrap="square">
            <a:spAutoFit/>
          </a:bodyPr>
          <a:lstStyle/>
          <a:p>
            <a:r>
              <a:rPr lang="en-US" sz="3200" b="1" dirty="0" smtClean="0">
                <a:solidFill>
                  <a:schemeClr val="tx1">
                    <a:lumMod val="85000"/>
                  </a:schemeClr>
                </a:solidFill>
              </a:rPr>
              <a:t>The USPSTF recommends biennial screening mammography for women aged 50 to 74 years.</a:t>
            </a:r>
            <a:r>
              <a:rPr lang="en-US" sz="3200" dirty="0" smtClean="0">
                <a:solidFill>
                  <a:schemeClr val="tx1">
                    <a:lumMod val="85000"/>
                  </a:schemeClr>
                </a:solidFill>
              </a:rPr>
              <a:t> </a:t>
            </a:r>
            <a:endParaRPr lang="en-US" sz="3200" dirty="0" smtClean="0">
              <a:solidFill>
                <a:schemeClr val="tx1">
                  <a:lumMod val="85000"/>
                </a:schemeClr>
              </a:solidFill>
            </a:endParaRPr>
          </a:p>
          <a:p>
            <a:r>
              <a:rPr lang="en-US" sz="3200" dirty="0" smtClean="0">
                <a:solidFill>
                  <a:schemeClr val="tx1">
                    <a:lumMod val="85000"/>
                  </a:schemeClr>
                </a:solidFill>
              </a:rPr>
              <a:t/>
            </a:r>
            <a:br>
              <a:rPr lang="en-US" sz="3200" dirty="0" smtClean="0">
                <a:solidFill>
                  <a:schemeClr val="tx1">
                    <a:lumMod val="85000"/>
                  </a:schemeClr>
                </a:solidFill>
              </a:rPr>
            </a:br>
            <a:r>
              <a:rPr lang="en-US" sz="3200" dirty="0" smtClean="0">
                <a:solidFill>
                  <a:schemeClr val="tx1">
                    <a:lumMod val="85000"/>
                  </a:schemeClr>
                </a:solidFill>
              </a:rPr>
              <a:t>Grade:</a:t>
            </a:r>
            <a:r>
              <a:rPr lang="en-US" sz="3200" dirty="0" smtClean="0"/>
              <a:t> </a:t>
            </a:r>
            <a:r>
              <a:rPr lang="en-US" sz="3200" dirty="0" smtClean="0">
                <a:hlinkClick r:id="rId3"/>
              </a:rPr>
              <a:t>B recommendation</a:t>
            </a:r>
            <a:r>
              <a:rPr lang="en-US" sz="3200" dirty="0" smtClean="0"/>
              <a:t>.</a:t>
            </a:r>
          </a:p>
          <a:p>
            <a:endParaRPr lang="en-US" sz="3200" dirty="0" smtClean="0"/>
          </a:p>
          <a:p>
            <a:r>
              <a:rPr lang="en-US" sz="3200" dirty="0" smtClean="0">
                <a:solidFill>
                  <a:schemeClr val="tx1">
                    <a:lumMod val="85000"/>
                  </a:schemeClr>
                </a:solidFill>
              </a:rPr>
              <a:t>2009</a:t>
            </a:r>
            <a:endParaRPr lang="en-US" sz="3200" dirty="0">
              <a:solidFill>
                <a:schemeClr val="tx1">
                  <a:lumMod val="8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3F2" descr="PPT3F2.png"/>
          <p:cNvPicPr>
            <a:picLocks noChangeAspect="1"/>
          </p:cNvPicPr>
          <p:nvPr/>
        </p:nvPicPr>
        <p:blipFill>
          <a:blip r:embed="rId3" cstate="print"/>
          <a:stretch>
            <a:fillRect/>
          </a:stretch>
        </p:blipFill>
        <p:spPr>
          <a:xfrm>
            <a:off x="1828800" y="838200"/>
            <a:ext cx="5428572" cy="3580953"/>
          </a:xfrm>
          <a:prstGeom prst="rect">
            <a:avLst/>
          </a:prstGeom>
        </p:spPr>
      </p:pic>
      <p:sp>
        <p:nvSpPr>
          <p:cNvPr id="3" name="TextBox 2"/>
          <p:cNvSpPr txBox="1"/>
          <p:nvPr/>
        </p:nvSpPr>
        <p:spPr>
          <a:xfrm>
            <a:off x="2057400" y="5486400"/>
            <a:ext cx="5715000" cy="369332"/>
          </a:xfrm>
          <a:prstGeom prst="rect">
            <a:avLst/>
          </a:prstGeom>
          <a:noFill/>
        </p:spPr>
        <p:txBody>
          <a:bodyPr wrap="square" rtlCol="0">
            <a:spAutoFit/>
          </a:bodyPr>
          <a:lstStyle/>
          <a:p>
            <a:r>
              <a:rPr lang="en-US" dirty="0" smtClean="0">
                <a:hlinkClick r:id="rId4"/>
              </a:rPr>
              <a:t>http://www.cdc.gov/cancer/breast/statistics/age.htm</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133600"/>
            <a:ext cx="7543800" cy="954107"/>
          </a:xfrm>
          <a:prstGeom prst="rect">
            <a:avLst/>
          </a:prstGeom>
          <a:noFill/>
        </p:spPr>
        <p:txBody>
          <a:bodyPr wrap="square" rtlCol="0">
            <a:spAutoFit/>
          </a:bodyPr>
          <a:lstStyle/>
          <a:p>
            <a:r>
              <a:rPr lang="en-US" sz="2800" dirty="0" smtClean="0">
                <a:solidFill>
                  <a:schemeClr val="tx1">
                    <a:lumMod val="85000"/>
                  </a:schemeClr>
                </a:solidFill>
              </a:rPr>
              <a:t>This suggests a PPV of around 1% or less for screening mammography in women less than 50</a:t>
            </a:r>
            <a:endParaRPr lang="en-US" sz="2800" dirty="0">
              <a:solidFill>
                <a:schemeClr val="tx1">
                  <a:lumMod val="8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A159" descr="PPTA159.png"/>
          <p:cNvPicPr>
            <a:picLocks noChangeAspect="1"/>
          </p:cNvPicPr>
          <p:nvPr/>
        </p:nvPicPr>
        <p:blipFill>
          <a:blip r:embed="rId3" cstate="print"/>
          <a:stretch>
            <a:fillRect/>
          </a:stretch>
        </p:blipFill>
        <p:spPr>
          <a:xfrm>
            <a:off x="0" y="609600"/>
            <a:ext cx="9144000" cy="1645450"/>
          </a:xfrm>
          <a:prstGeom prst="rect">
            <a:avLst/>
          </a:prstGeom>
        </p:spPr>
      </p:pic>
      <p:pic>
        <p:nvPicPr>
          <p:cNvPr id="3" name="Snagit_PPT1E75" descr="PPT1E75.png"/>
          <p:cNvPicPr>
            <a:picLocks noChangeAspect="1"/>
          </p:cNvPicPr>
          <p:nvPr/>
        </p:nvPicPr>
        <p:blipFill>
          <a:blip r:embed="rId4" cstate="print"/>
          <a:stretch>
            <a:fillRect/>
          </a:stretch>
        </p:blipFill>
        <p:spPr>
          <a:xfrm>
            <a:off x="0" y="2209800"/>
            <a:ext cx="9144000" cy="2609524"/>
          </a:xfrm>
          <a:prstGeom prst="rect">
            <a:avLst/>
          </a:prstGeom>
        </p:spPr>
      </p:pic>
      <p:sp>
        <p:nvSpPr>
          <p:cNvPr id="4" name="TextBox 3"/>
          <p:cNvSpPr txBox="1"/>
          <p:nvPr/>
        </p:nvSpPr>
        <p:spPr>
          <a:xfrm>
            <a:off x="2057400" y="5486400"/>
            <a:ext cx="6400800" cy="461665"/>
          </a:xfrm>
          <a:prstGeom prst="rect">
            <a:avLst/>
          </a:prstGeom>
          <a:noFill/>
        </p:spPr>
        <p:txBody>
          <a:bodyPr wrap="square" rtlCol="0">
            <a:spAutoFit/>
          </a:bodyPr>
          <a:lstStyle/>
          <a:p>
            <a:r>
              <a:rPr lang="en-US" sz="2400" dirty="0" smtClean="0">
                <a:solidFill>
                  <a:schemeClr val="tx1">
                    <a:lumMod val="85000"/>
                  </a:schemeClr>
                </a:solidFill>
              </a:rPr>
              <a:t>Ann Intern Med. 2002;137:305-312</a:t>
            </a:r>
            <a:endParaRPr lang="en-US" sz="2400" dirty="0">
              <a:solidFill>
                <a:schemeClr val="tx1">
                  <a:lumMod val="8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Mam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m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m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1C5" descr="PPT1C5.png"/>
          <p:cNvPicPr>
            <a:picLocks noChangeAspect="1"/>
          </p:cNvPicPr>
          <p:nvPr/>
        </p:nvPicPr>
        <p:blipFill>
          <a:blip r:embed="rId3" cstate="print"/>
          <a:stretch>
            <a:fillRect/>
          </a:stretch>
        </p:blipFill>
        <p:spPr>
          <a:xfrm>
            <a:off x="839727" y="0"/>
            <a:ext cx="7464545" cy="6858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676400"/>
            <a:ext cx="5791200" cy="2092881"/>
          </a:xfrm>
          <a:prstGeom prst="rect">
            <a:avLst/>
          </a:prstGeom>
          <a:noFill/>
        </p:spPr>
        <p:txBody>
          <a:bodyPr wrap="square" rtlCol="0">
            <a:spAutoFit/>
          </a:bodyPr>
          <a:lstStyle/>
          <a:p>
            <a:pPr>
              <a:buFont typeface="Arial" pitchFamily="34" charset="0"/>
              <a:buChar char="•"/>
            </a:pPr>
            <a:r>
              <a:rPr lang="en-US" sz="2800" dirty="0" smtClean="0">
                <a:solidFill>
                  <a:schemeClr val="tx1">
                    <a:lumMod val="85000"/>
                  </a:schemeClr>
                </a:solidFill>
              </a:rPr>
              <a:t> The sensitivity of mammography is about 75%</a:t>
            </a:r>
          </a:p>
          <a:p>
            <a:pPr>
              <a:buFont typeface="Arial" pitchFamily="34" charset="0"/>
              <a:buChar char="•"/>
            </a:pPr>
            <a:endParaRPr lang="en-US" sz="2800" dirty="0" smtClean="0">
              <a:solidFill>
                <a:schemeClr val="tx1">
                  <a:lumMod val="85000"/>
                </a:schemeClr>
              </a:solidFill>
            </a:endParaRPr>
          </a:p>
          <a:p>
            <a:pPr>
              <a:buFont typeface="Arial" pitchFamily="34" charset="0"/>
              <a:buChar char="•"/>
            </a:pPr>
            <a:r>
              <a:rPr lang="en-US" sz="2800" dirty="0" smtClean="0">
                <a:solidFill>
                  <a:schemeClr val="tx1">
                    <a:lumMod val="85000"/>
                  </a:schemeClr>
                </a:solidFill>
              </a:rPr>
              <a:t> True for all ages</a:t>
            </a:r>
          </a:p>
          <a:p>
            <a:endParaRPr lang="en-US" dirty="0"/>
          </a:p>
        </p:txBody>
      </p:sp>
      <p:sp>
        <p:nvSpPr>
          <p:cNvPr id="3" name="TextBox 2"/>
          <p:cNvSpPr txBox="1"/>
          <p:nvPr/>
        </p:nvSpPr>
        <p:spPr>
          <a:xfrm>
            <a:off x="3200400" y="4267200"/>
            <a:ext cx="5791200" cy="738664"/>
          </a:xfrm>
          <a:prstGeom prst="rect">
            <a:avLst/>
          </a:prstGeom>
          <a:noFill/>
        </p:spPr>
        <p:txBody>
          <a:bodyPr wrap="square" rtlCol="0">
            <a:spAutoFit/>
          </a:bodyPr>
          <a:lstStyle/>
          <a:p>
            <a:r>
              <a:rPr lang="en-US" sz="2400" dirty="0" smtClean="0"/>
              <a:t>Sydney Breast Imaging Accuracy Study</a:t>
            </a:r>
          </a:p>
          <a:p>
            <a:endParaRPr lang="en-US" dirty="0"/>
          </a:p>
        </p:txBody>
      </p:sp>
      <p:sp>
        <p:nvSpPr>
          <p:cNvPr id="4" name="TextBox 3"/>
          <p:cNvSpPr txBox="1"/>
          <p:nvPr/>
        </p:nvSpPr>
        <p:spPr>
          <a:xfrm>
            <a:off x="3505200" y="5257800"/>
            <a:ext cx="5105400" cy="369332"/>
          </a:xfrm>
          <a:prstGeom prst="rect">
            <a:avLst/>
          </a:prstGeom>
          <a:noFill/>
        </p:spPr>
        <p:txBody>
          <a:bodyPr wrap="square" rtlCol="0">
            <a:spAutoFit/>
          </a:bodyPr>
          <a:lstStyle/>
          <a:p>
            <a:r>
              <a:rPr lang="en-US" dirty="0" smtClean="0">
                <a:hlinkClick r:id="rId3"/>
              </a:rPr>
              <a:t>http://www.amberheart.net/youngwomen3.pdf</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981200"/>
            <a:ext cx="6019800" cy="769441"/>
          </a:xfrm>
          <a:prstGeom prst="rect">
            <a:avLst/>
          </a:prstGeom>
          <a:noFill/>
        </p:spPr>
        <p:txBody>
          <a:bodyPr wrap="square" rtlCol="0">
            <a:spAutoFit/>
          </a:bodyPr>
          <a:lstStyle/>
          <a:p>
            <a:pPr algn="ctr"/>
            <a:r>
              <a:rPr lang="en-US" sz="4400" dirty="0" smtClean="0">
                <a:solidFill>
                  <a:schemeClr val="tx1">
                    <a:lumMod val="85000"/>
                  </a:schemeClr>
                </a:solidFill>
              </a:rPr>
              <a:t>PPV is about 5 – 7%</a:t>
            </a:r>
            <a:endParaRPr lang="en-US" sz="4400" dirty="0">
              <a:solidFill>
                <a:schemeClr val="tx1">
                  <a:lumMod val="85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36CA" descr="PPT36CA.png"/>
          <p:cNvPicPr>
            <a:picLocks noChangeAspect="1"/>
          </p:cNvPicPr>
          <p:nvPr/>
        </p:nvPicPr>
        <p:blipFill>
          <a:blip r:embed="rId3" cstate="print"/>
          <a:stretch>
            <a:fillRect/>
          </a:stretch>
        </p:blipFill>
        <p:spPr>
          <a:xfrm>
            <a:off x="0" y="685800"/>
            <a:ext cx="9144000" cy="6172200"/>
          </a:xfrm>
          <a:prstGeom prst="rect">
            <a:avLst/>
          </a:prstGeom>
        </p:spPr>
      </p:pic>
      <p:sp>
        <p:nvSpPr>
          <p:cNvPr id="4" name="TextBox 3"/>
          <p:cNvSpPr txBox="1"/>
          <p:nvPr/>
        </p:nvSpPr>
        <p:spPr>
          <a:xfrm>
            <a:off x="2971800" y="152400"/>
            <a:ext cx="3200400" cy="461665"/>
          </a:xfrm>
          <a:prstGeom prst="rect">
            <a:avLst/>
          </a:prstGeom>
          <a:noFill/>
        </p:spPr>
        <p:txBody>
          <a:bodyPr wrap="square" rtlCol="0">
            <a:spAutoFit/>
          </a:bodyPr>
          <a:lstStyle/>
          <a:p>
            <a:r>
              <a:rPr lang="en-US" sz="2400" dirty="0" smtClean="0"/>
              <a:t>New York Times</a:t>
            </a: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C47B" descr="PPTC47B.png"/>
          <p:cNvPicPr>
            <a:picLocks noChangeAspect="1"/>
          </p:cNvPicPr>
          <p:nvPr/>
        </p:nvPicPr>
        <p:blipFill>
          <a:blip r:embed="rId3" cstate="print"/>
          <a:stretch>
            <a:fillRect/>
          </a:stretch>
        </p:blipFill>
        <p:spPr>
          <a:xfrm>
            <a:off x="1524380" y="2286143"/>
            <a:ext cx="6095239" cy="2285714"/>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685800"/>
            <a:ext cx="4876800" cy="769441"/>
          </a:xfrm>
          <a:prstGeom prst="rect">
            <a:avLst/>
          </a:prstGeom>
          <a:noFill/>
        </p:spPr>
        <p:txBody>
          <a:bodyPr wrap="square" rtlCol="0">
            <a:spAutoFit/>
          </a:bodyPr>
          <a:lstStyle/>
          <a:p>
            <a:pPr algn="ctr"/>
            <a:r>
              <a:rPr lang="en-US" sz="4400" dirty="0" smtClean="0">
                <a:solidFill>
                  <a:schemeClr val="tx1">
                    <a:lumMod val="85000"/>
                  </a:schemeClr>
                </a:solidFill>
              </a:rPr>
              <a:t>Cervical Cancer</a:t>
            </a:r>
            <a:endParaRPr lang="en-US" sz="4400" dirty="0">
              <a:solidFill>
                <a:schemeClr val="tx1">
                  <a:lumMod val="85000"/>
                </a:schemeClr>
              </a:solidFill>
            </a:endParaRPr>
          </a:p>
        </p:txBody>
      </p:sp>
      <p:sp>
        <p:nvSpPr>
          <p:cNvPr id="5" name="TextBox 4"/>
          <p:cNvSpPr txBox="1"/>
          <p:nvPr/>
        </p:nvSpPr>
        <p:spPr>
          <a:xfrm>
            <a:off x="1066800" y="4343400"/>
            <a:ext cx="6553200" cy="1384995"/>
          </a:xfrm>
          <a:prstGeom prst="rect">
            <a:avLst/>
          </a:prstGeom>
          <a:noFill/>
        </p:spPr>
        <p:txBody>
          <a:bodyPr wrap="square" rtlCol="0">
            <a:spAutoFit/>
          </a:bodyPr>
          <a:lstStyle/>
          <a:p>
            <a:r>
              <a:rPr lang="en-US" sz="2800" dirty="0" smtClean="0">
                <a:solidFill>
                  <a:schemeClr val="tx1">
                    <a:lumMod val="85000"/>
                  </a:schemeClr>
                </a:solidFill>
              </a:rPr>
              <a:t>For women 30 years and older, at average risk of cancer, a screening interval of every 3 years is recommended for cytology alone</a:t>
            </a:r>
            <a:endParaRPr lang="en-US" sz="2800" dirty="0">
              <a:solidFill>
                <a:schemeClr val="tx1">
                  <a:lumMod val="85000"/>
                </a:schemeClr>
              </a:solidFill>
            </a:endParaRPr>
          </a:p>
        </p:txBody>
      </p:sp>
      <p:pic>
        <p:nvPicPr>
          <p:cNvPr id="6" name="Snagit_PPT4827" descr="PPT4827.png"/>
          <p:cNvPicPr>
            <a:picLocks noChangeAspect="1"/>
          </p:cNvPicPr>
          <p:nvPr/>
        </p:nvPicPr>
        <p:blipFill>
          <a:blip r:embed="rId3" cstate="print"/>
          <a:stretch>
            <a:fillRect/>
          </a:stretch>
        </p:blipFill>
        <p:spPr>
          <a:xfrm>
            <a:off x="304800" y="2057400"/>
            <a:ext cx="7857143" cy="1714286"/>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7200" y="1143000"/>
            <a:ext cx="7239000" cy="4339650"/>
          </a:xfrm>
          <a:prstGeom prst="rect">
            <a:avLst/>
          </a:prstGeom>
          <a:noFill/>
        </p:spPr>
        <p:txBody>
          <a:bodyPr wrap="square" rtlCol="0">
            <a:spAutoFit/>
          </a:bodyPr>
          <a:lstStyle/>
          <a:p>
            <a:r>
              <a:rPr lang="en-US" sz="3200" b="1" dirty="0" smtClean="0">
                <a:solidFill>
                  <a:schemeClr val="tx1">
                    <a:lumMod val="85000"/>
                  </a:schemeClr>
                </a:solidFill>
              </a:rPr>
              <a:t>Estimated new cases and deaths</a:t>
            </a:r>
            <a:r>
              <a:rPr lang="en-US" sz="3200" dirty="0" smtClean="0">
                <a:solidFill>
                  <a:schemeClr val="tx1">
                    <a:lumMod val="85000"/>
                  </a:schemeClr>
                </a:solidFill>
              </a:rPr>
              <a:t> from cervical cancer in the United States in 2011:</a:t>
            </a:r>
          </a:p>
          <a:p>
            <a:endParaRPr lang="en-US" sz="3200" dirty="0" smtClean="0">
              <a:solidFill>
                <a:schemeClr val="tx1">
                  <a:lumMod val="85000"/>
                </a:schemeClr>
              </a:solidFill>
            </a:endParaRPr>
          </a:p>
          <a:p>
            <a:r>
              <a:rPr lang="en-US" sz="3200" dirty="0" smtClean="0">
                <a:solidFill>
                  <a:schemeClr val="tx1">
                    <a:lumMod val="85000"/>
                  </a:schemeClr>
                </a:solidFill>
              </a:rPr>
              <a:t>New cases: 12,710</a:t>
            </a:r>
          </a:p>
          <a:p>
            <a:r>
              <a:rPr lang="en-US" sz="3200" dirty="0" smtClean="0">
                <a:solidFill>
                  <a:schemeClr val="tx1">
                    <a:lumMod val="85000"/>
                  </a:schemeClr>
                </a:solidFill>
              </a:rPr>
              <a:t>Deaths: 4,290</a:t>
            </a:r>
          </a:p>
          <a:p>
            <a:endParaRPr lang="en-US" sz="2800" dirty="0" smtClean="0">
              <a:solidFill>
                <a:schemeClr val="tx1">
                  <a:lumMod val="85000"/>
                </a:schemeClr>
              </a:solidFill>
            </a:endParaRPr>
          </a:p>
          <a:p>
            <a:r>
              <a:rPr lang="en-US" sz="2000" dirty="0" smtClean="0">
                <a:hlinkClick r:id="rId3"/>
              </a:rPr>
              <a:t>http://www.cancer.gov/cancertopics/types/cervical</a:t>
            </a:r>
            <a:endParaRPr lang="en-US" sz="2000" dirty="0" smtClean="0">
              <a:solidFill>
                <a:schemeClr val="tx1">
                  <a:lumMod val="85000"/>
                </a:schemeClr>
              </a:solidFill>
            </a:endParaRPr>
          </a:p>
          <a:p>
            <a:endParaRPr lang="en-US" dirty="0" smtClean="0">
              <a:solidFill>
                <a:schemeClr val="tx1">
                  <a:lumMod val="85000"/>
                </a:schemeClr>
              </a:solidFill>
            </a:endParaRP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E4DC" descr="PPTE4DC.png"/>
          <p:cNvPicPr>
            <a:picLocks noChangeAspect="1"/>
          </p:cNvPicPr>
          <p:nvPr/>
        </p:nvPicPr>
        <p:blipFill>
          <a:blip r:embed="rId3" cstate="print"/>
          <a:stretch>
            <a:fillRect/>
          </a:stretch>
        </p:blipFill>
        <p:spPr>
          <a:xfrm>
            <a:off x="0" y="1195451"/>
            <a:ext cx="9144000" cy="4467098"/>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4401205"/>
          </a:xfrm>
          <a:prstGeom prst="rect">
            <a:avLst/>
          </a:prstGeom>
          <a:noFill/>
        </p:spPr>
        <p:txBody>
          <a:bodyPr wrap="square" rtlCol="0">
            <a:spAutoFit/>
          </a:bodyPr>
          <a:lstStyle/>
          <a:p>
            <a:pPr>
              <a:buFont typeface="Arial" pitchFamily="34" charset="0"/>
              <a:buChar char="•"/>
            </a:pPr>
            <a:r>
              <a:rPr lang="en-US" sz="4000" dirty="0" smtClean="0"/>
              <a:t> </a:t>
            </a:r>
            <a:r>
              <a:rPr lang="en-US" sz="4000" dirty="0" smtClean="0">
                <a:solidFill>
                  <a:schemeClr val="tx1">
                    <a:lumMod val="85000"/>
                  </a:schemeClr>
                </a:solidFill>
              </a:rPr>
              <a:t>Must screen 3500 women to find 1 case</a:t>
            </a:r>
          </a:p>
          <a:p>
            <a:pPr>
              <a:buFont typeface="Arial" pitchFamily="34" charset="0"/>
              <a:buChar char="•"/>
            </a:pPr>
            <a:endParaRPr lang="en-US" sz="4000" dirty="0" smtClean="0">
              <a:solidFill>
                <a:schemeClr val="tx1">
                  <a:lumMod val="85000"/>
                </a:schemeClr>
              </a:solidFill>
            </a:endParaRPr>
          </a:p>
          <a:p>
            <a:pPr>
              <a:buFont typeface="Arial" pitchFamily="34" charset="0"/>
              <a:buChar char="•"/>
            </a:pPr>
            <a:r>
              <a:rPr lang="en-US" sz="4000" dirty="0" smtClean="0">
                <a:solidFill>
                  <a:schemeClr val="tx1">
                    <a:lumMod val="85000"/>
                  </a:schemeClr>
                </a:solidFill>
              </a:rPr>
              <a:t> Sensitivity of a Pap smear is 50 – 70%</a:t>
            </a:r>
          </a:p>
          <a:p>
            <a:pPr>
              <a:buFont typeface="Arial" pitchFamily="34" charset="0"/>
              <a:buChar char="•"/>
            </a:pPr>
            <a:endParaRPr lang="en-US" sz="4000" dirty="0" smtClean="0">
              <a:solidFill>
                <a:schemeClr val="tx1">
                  <a:lumMod val="85000"/>
                </a:schemeClr>
              </a:solidFill>
            </a:endParaRPr>
          </a:p>
          <a:p>
            <a:pPr>
              <a:buFont typeface="Arial" pitchFamily="34" charset="0"/>
              <a:buChar char="•"/>
            </a:pPr>
            <a:r>
              <a:rPr lang="en-US" sz="4000" dirty="0" smtClean="0">
                <a:solidFill>
                  <a:schemeClr val="tx1">
                    <a:lumMod val="85000"/>
                  </a:schemeClr>
                </a:solidFill>
              </a:rPr>
              <a:t> 17.5 million false positives if above is true and assuming that 35 million women screened annually</a:t>
            </a:r>
            <a:endParaRPr lang="en-US" sz="4000" dirty="0">
              <a:solidFill>
                <a:schemeClr val="tx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19200"/>
            <a:ext cx="8001000" cy="3970318"/>
          </a:xfrm>
          <a:prstGeom prst="rect">
            <a:avLst/>
          </a:prstGeom>
          <a:noFill/>
        </p:spPr>
        <p:txBody>
          <a:bodyPr wrap="square" rtlCol="0">
            <a:spAutoFit/>
          </a:bodyPr>
          <a:lstStyle/>
          <a:p>
            <a:pPr>
              <a:buFont typeface="Arial" pitchFamily="34" charset="0"/>
              <a:buChar char="•"/>
            </a:pPr>
            <a:r>
              <a:rPr lang="en-US" sz="2800" dirty="0" smtClean="0">
                <a:solidFill>
                  <a:schemeClr val="tx1">
                    <a:lumMod val="85000"/>
                  </a:schemeClr>
                </a:solidFill>
              </a:rPr>
              <a:t> Today the incidence of cervical cancer is less than the death rate in 1930</a:t>
            </a:r>
          </a:p>
          <a:p>
            <a:endParaRPr lang="en-US" sz="2800" dirty="0" smtClean="0">
              <a:solidFill>
                <a:schemeClr val="tx1">
                  <a:lumMod val="85000"/>
                </a:schemeClr>
              </a:solidFill>
            </a:endParaRPr>
          </a:p>
          <a:p>
            <a:pPr>
              <a:buFont typeface="Arial" pitchFamily="34" charset="0"/>
              <a:buChar char="•"/>
            </a:pPr>
            <a:r>
              <a:rPr lang="en-US" sz="2800" dirty="0" smtClean="0">
                <a:solidFill>
                  <a:schemeClr val="tx1">
                    <a:lumMod val="85000"/>
                  </a:schemeClr>
                </a:solidFill>
              </a:rPr>
              <a:t> Screening for a disease increases its incidence</a:t>
            </a:r>
          </a:p>
          <a:p>
            <a:endParaRPr lang="en-US" sz="2800" dirty="0" smtClean="0">
              <a:solidFill>
                <a:schemeClr val="tx1">
                  <a:lumMod val="85000"/>
                </a:schemeClr>
              </a:solidFill>
            </a:endParaRPr>
          </a:p>
          <a:p>
            <a:pPr>
              <a:buFont typeface="Arial" pitchFamily="34" charset="0"/>
              <a:buChar char="•"/>
            </a:pPr>
            <a:r>
              <a:rPr lang="en-US" sz="2800" dirty="0" smtClean="0">
                <a:solidFill>
                  <a:schemeClr val="tx1">
                    <a:lumMod val="85000"/>
                  </a:schemeClr>
                </a:solidFill>
              </a:rPr>
              <a:t> This suggests that the behavior of the disease has changed</a:t>
            </a:r>
          </a:p>
          <a:p>
            <a:pPr>
              <a:buFont typeface="Arial" pitchFamily="34" charset="0"/>
              <a:buChar char="•"/>
            </a:pPr>
            <a:endParaRPr lang="en-US" sz="2800" dirty="0" smtClean="0">
              <a:solidFill>
                <a:schemeClr val="tx1">
                  <a:lumMod val="85000"/>
                </a:schemeClr>
              </a:solidFill>
            </a:endParaRPr>
          </a:p>
          <a:p>
            <a:pPr>
              <a:buFont typeface="Arial" pitchFamily="34" charset="0"/>
              <a:buChar char="•"/>
            </a:pPr>
            <a:r>
              <a:rPr lang="en-US" sz="2800" dirty="0" smtClean="0">
                <a:solidFill>
                  <a:schemeClr val="tx1">
                    <a:lumMod val="85000"/>
                  </a:schemeClr>
                </a:solidFill>
              </a:rPr>
              <a:t> The same pattern characterizes stomach cancer</a:t>
            </a:r>
            <a:endParaRPr lang="en-US" sz="2800" dirty="0">
              <a:solidFill>
                <a:schemeClr val="tx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BAC9" descr="PPTBAC9.png"/>
          <p:cNvPicPr>
            <a:picLocks noChangeAspect="1"/>
          </p:cNvPicPr>
          <p:nvPr/>
        </p:nvPicPr>
        <p:blipFill>
          <a:blip r:embed="rId3" cstate="print"/>
          <a:stretch>
            <a:fillRect/>
          </a:stretch>
        </p:blipFill>
        <p:spPr>
          <a:xfrm>
            <a:off x="2057400" y="533400"/>
            <a:ext cx="4862200" cy="1838095"/>
          </a:xfrm>
          <a:prstGeom prst="rect">
            <a:avLst/>
          </a:prstGeom>
        </p:spPr>
      </p:pic>
      <p:sp>
        <p:nvSpPr>
          <p:cNvPr id="3" name="TextBox 2"/>
          <p:cNvSpPr txBox="1"/>
          <p:nvPr/>
        </p:nvSpPr>
        <p:spPr>
          <a:xfrm>
            <a:off x="1371600" y="3505200"/>
            <a:ext cx="5715000" cy="1384995"/>
          </a:xfrm>
          <a:prstGeom prst="rect">
            <a:avLst/>
          </a:prstGeom>
          <a:noFill/>
        </p:spPr>
        <p:txBody>
          <a:bodyPr wrap="square" rtlCol="0">
            <a:spAutoFit/>
          </a:bodyPr>
          <a:lstStyle/>
          <a:p>
            <a:pPr>
              <a:buFont typeface="Arial" pitchFamily="34" charset="0"/>
              <a:buChar char="•"/>
            </a:pPr>
            <a:r>
              <a:rPr lang="en-US" sz="2800" dirty="0" smtClean="0"/>
              <a:t> </a:t>
            </a:r>
            <a:r>
              <a:rPr lang="en-US" sz="2800" dirty="0" smtClean="0">
                <a:solidFill>
                  <a:schemeClr val="tx1">
                    <a:lumMod val="85000"/>
                  </a:schemeClr>
                </a:solidFill>
              </a:rPr>
              <a:t>About one person in 3,500 has lupus</a:t>
            </a:r>
          </a:p>
          <a:p>
            <a:endParaRPr lang="en-US" sz="2800" dirty="0" smtClean="0">
              <a:solidFill>
                <a:schemeClr val="tx1">
                  <a:lumMod val="85000"/>
                </a:schemeClr>
              </a:solidFill>
            </a:endParaRPr>
          </a:p>
          <a:p>
            <a:pPr>
              <a:buFont typeface="Arial" pitchFamily="34" charset="0"/>
              <a:buChar char="•"/>
            </a:pPr>
            <a:r>
              <a:rPr lang="en-US" sz="2800" dirty="0" smtClean="0">
                <a:solidFill>
                  <a:schemeClr val="tx1">
                    <a:lumMod val="85000"/>
                  </a:schemeClr>
                </a:solidFill>
              </a:rPr>
              <a:t> Should we screen for lupus?</a:t>
            </a:r>
            <a:endParaRPr lang="en-US" sz="2800" dirty="0">
              <a:solidFill>
                <a:schemeClr val="tx1">
                  <a:lumMod val="85000"/>
                </a:schemeClr>
              </a:solidFill>
            </a:endParaRPr>
          </a:p>
        </p:txBody>
      </p:sp>
      <p:sp>
        <p:nvSpPr>
          <p:cNvPr id="4" name="TextBox 3"/>
          <p:cNvSpPr txBox="1"/>
          <p:nvPr/>
        </p:nvSpPr>
        <p:spPr>
          <a:xfrm>
            <a:off x="3962400" y="5715000"/>
            <a:ext cx="4572000" cy="369332"/>
          </a:xfrm>
          <a:prstGeom prst="rect">
            <a:avLst/>
          </a:prstGeom>
          <a:noFill/>
        </p:spPr>
        <p:txBody>
          <a:bodyPr wrap="square" rtlCol="0">
            <a:spAutoFit/>
          </a:bodyPr>
          <a:lstStyle/>
          <a:p>
            <a:r>
              <a:rPr lang="en-US" dirty="0" smtClean="0">
                <a:hlinkClick r:id="rId4"/>
              </a:rPr>
              <a:t>http://www.thelupussite.com/fact1.html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066800"/>
            <a:ext cx="6477000" cy="4493538"/>
          </a:xfrm>
          <a:prstGeom prst="rect">
            <a:avLst/>
          </a:prstGeom>
          <a:noFill/>
        </p:spPr>
        <p:txBody>
          <a:bodyPr wrap="square" rtlCol="0">
            <a:spAutoFit/>
          </a:bodyPr>
          <a:lstStyle/>
          <a:p>
            <a:pPr algn="ctr"/>
            <a:r>
              <a:rPr lang="en-US" sz="2800" dirty="0" smtClean="0">
                <a:solidFill>
                  <a:schemeClr val="tx1">
                    <a:lumMod val="85000"/>
                  </a:schemeClr>
                </a:solidFill>
                <a:latin typeface="Times New Roman" pitchFamily="18" charset="0"/>
                <a:cs typeface="Times New Roman" pitchFamily="18" charset="0"/>
              </a:rPr>
              <a:t>General Principles of </a:t>
            </a:r>
            <a:r>
              <a:rPr lang="en-US" sz="2800" dirty="0" smtClean="0">
                <a:solidFill>
                  <a:schemeClr val="tx1">
                    <a:lumMod val="85000"/>
                  </a:schemeClr>
                </a:solidFill>
                <a:latin typeface="Times New Roman" pitchFamily="18" charset="0"/>
                <a:cs typeface="Times New Roman" pitchFamily="18" charset="0"/>
              </a:rPr>
              <a:t>Screening</a:t>
            </a:r>
          </a:p>
          <a:p>
            <a:pPr>
              <a:buFont typeface="Arial" pitchFamily="34" charset="0"/>
              <a:buChar char="•"/>
            </a:pPr>
            <a:endParaRPr lang="en-US" dirty="0" smtClean="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 </a:t>
            </a:r>
            <a:r>
              <a:rPr lang="en-US" sz="2000" b="1" dirty="0" smtClean="0">
                <a:solidFill>
                  <a:schemeClr val="tx1">
                    <a:lumMod val="75000"/>
                  </a:schemeClr>
                </a:solidFill>
                <a:latin typeface="Times New Roman" pitchFamily="18" charset="0"/>
                <a:cs typeface="Times New Roman" pitchFamily="18" charset="0"/>
              </a:rPr>
              <a:t>The disease must be an important health </a:t>
            </a:r>
            <a:r>
              <a:rPr lang="en-US" sz="2000" b="1" dirty="0" smtClean="0">
                <a:solidFill>
                  <a:schemeClr val="tx1">
                    <a:lumMod val="75000"/>
                  </a:schemeClr>
                </a:solidFill>
                <a:latin typeface="Times New Roman" pitchFamily="18" charset="0"/>
                <a:cs typeface="Times New Roman" pitchFamily="18" charset="0"/>
              </a:rPr>
              <a:t>problem</a:t>
            </a:r>
          </a:p>
          <a:p>
            <a:pPr>
              <a:buFont typeface="Arial" pitchFamily="34" charset="0"/>
              <a:buChar char="•"/>
            </a:pPr>
            <a:r>
              <a:rPr lang="en-US" sz="2000" b="1" dirty="0" smtClean="0">
                <a:solidFill>
                  <a:schemeClr val="tx1">
                    <a:lumMod val="75000"/>
                  </a:schemeClr>
                </a:solidFill>
                <a:latin typeface="Times New Roman" pitchFamily="18" charset="0"/>
                <a:cs typeface="Times New Roman" pitchFamily="18" charset="0"/>
              </a:rPr>
              <a:t> The natural history of the disease must be </a:t>
            </a:r>
            <a:r>
              <a:rPr lang="en-US" sz="2000" b="1" dirty="0" smtClean="0">
                <a:solidFill>
                  <a:schemeClr val="tx1">
                    <a:lumMod val="75000"/>
                  </a:schemeClr>
                </a:solidFill>
                <a:latin typeface="Times New Roman" pitchFamily="18" charset="0"/>
                <a:cs typeface="Times New Roman" pitchFamily="18" charset="0"/>
              </a:rPr>
              <a:t>known</a:t>
            </a:r>
          </a:p>
          <a:p>
            <a:pPr>
              <a:buFont typeface="Arial" pitchFamily="34" charset="0"/>
              <a:buChar char="•"/>
            </a:pPr>
            <a:r>
              <a:rPr lang="en-US" sz="2000" b="1" dirty="0" smtClean="0">
                <a:solidFill>
                  <a:schemeClr val="tx1">
                    <a:lumMod val="75000"/>
                  </a:schemeClr>
                </a:solidFill>
                <a:latin typeface="Times New Roman" pitchFamily="18" charset="0"/>
                <a:cs typeface="Times New Roman" pitchFamily="18" charset="0"/>
              </a:rPr>
              <a:t> It </a:t>
            </a:r>
            <a:r>
              <a:rPr lang="en-US" sz="2000" b="1" dirty="0" smtClean="0">
                <a:solidFill>
                  <a:schemeClr val="tx1">
                    <a:lumMod val="75000"/>
                  </a:schemeClr>
                </a:solidFill>
                <a:latin typeface="Times New Roman" pitchFamily="18" charset="0"/>
                <a:cs typeface="Times New Roman" pitchFamily="18" charset="0"/>
              </a:rPr>
              <a:t>must be detectable at an early (preclinical) </a:t>
            </a:r>
            <a:r>
              <a:rPr lang="en-US" sz="2000" b="1" dirty="0" smtClean="0">
                <a:solidFill>
                  <a:schemeClr val="tx1">
                    <a:lumMod val="75000"/>
                  </a:schemeClr>
                </a:solidFill>
                <a:latin typeface="Times New Roman" pitchFamily="18" charset="0"/>
                <a:cs typeface="Times New Roman" pitchFamily="18" charset="0"/>
              </a:rPr>
              <a:t>stage</a:t>
            </a:r>
          </a:p>
          <a:p>
            <a:pPr>
              <a:buFont typeface="Arial" pitchFamily="34" charset="0"/>
              <a:buChar char="•"/>
            </a:pPr>
            <a:r>
              <a:rPr lang="en-US" sz="2000" b="1" dirty="0" smtClean="0">
                <a:solidFill>
                  <a:schemeClr val="tx1">
                    <a:lumMod val="75000"/>
                  </a:schemeClr>
                </a:solidFill>
                <a:latin typeface="Times New Roman" pitchFamily="18" charset="0"/>
                <a:cs typeface="Times New Roman" pitchFamily="18" charset="0"/>
              </a:rPr>
              <a:t> There must be reliable and "simple" tests which can detect the </a:t>
            </a:r>
            <a:r>
              <a:rPr lang="en-US" sz="2000" b="1" dirty="0" smtClean="0">
                <a:solidFill>
                  <a:schemeClr val="tx1">
                    <a:lumMod val="75000"/>
                  </a:schemeClr>
                </a:solidFill>
                <a:latin typeface="Times New Roman" pitchFamily="18" charset="0"/>
                <a:cs typeface="Times New Roman" pitchFamily="18" charset="0"/>
              </a:rPr>
              <a:t>disease</a:t>
            </a:r>
          </a:p>
          <a:p>
            <a:pPr>
              <a:buFont typeface="Arial" pitchFamily="34" charset="0"/>
              <a:buChar char="•"/>
            </a:pPr>
            <a:r>
              <a:rPr lang="en-US" sz="2000" b="1" dirty="0" smtClean="0">
                <a:solidFill>
                  <a:schemeClr val="tx1">
                    <a:lumMod val="75000"/>
                  </a:schemeClr>
                </a:solidFill>
                <a:latin typeface="Times New Roman" pitchFamily="18" charset="0"/>
                <a:cs typeface="Times New Roman" pitchFamily="18" charset="0"/>
              </a:rPr>
              <a:t> There must be effective treatment which yields better results when  applied early rather than </a:t>
            </a:r>
            <a:r>
              <a:rPr lang="en-US" sz="2000" b="1" dirty="0" smtClean="0">
                <a:solidFill>
                  <a:schemeClr val="tx1">
                    <a:lumMod val="75000"/>
                  </a:schemeClr>
                </a:solidFill>
                <a:latin typeface="Times New Roman" pitchFamily="18" charset="0"/>
                <a:cs typeface="Times New Roman" pitchFamily="18" charset="0"/>
              </a:rPr>
              <a:t>later</a:t>
            </a:r>
          </a:p>
          <a:p>
            <a:pPr>
              <a:buFont typeface="Arial" pitchFamily="34" charset="0"/>
              <a:buChar char="•"/>
            </a:pPr>
            <a:r>
              <a:rPr lang="en-US" sz="2000" b="1" dirty="0" smtClean="0">
                <a:solidFill>
                  <a:schemeClr val="tx1">
                    <a:lumMod val="75000"/>
                  </a:schemeClr>
                </a:solidFill>
                <a:latin typeface="Times New Roman" pitchFamily="18" charset="0"/>
                <a:cs typeface="Times New Roman" pitchFamily="18" charset="0"/>
              </a:rPr>
              <a:t> Screening and subsequent treatment must be cost </a:t>
            </a:r>
            <a:r>
              <a:rPr lang="en-US" sz="2000" b="1" dirty="0" smtClean="0">
                <a:solidFill>
                  <a:schemeClr val="tx1">
                    <a:lumMod val="75000"/>
                  </a:schemeClr>
                </a:solidFill>
                <a:latin typeface="Times New Roman" pitchFamily="18" charset="0"/>
                <a:cs typeface="Times New Roman" pitchFamily="18" charset="0"/>
              </a:rPr>
              <a:t>effective</a:t>
            </a:r>
          </a:p>
          <a:p>
            <a:pPr>
              <a:buFont typeface="Arial" pitchFamily="34" charset="0"/>
              <a:buChar char="•"/>
            </a:pPr>
            <a:r>
              <a:rPr lang="en-US" sz="2000" b="1" dirty="0" smtClean="0">
                <a:solidFill>
                  <a:schemeClr val="tx1">
                    <a:lumMod val="75000"/>
                  </a:schemeClr>
                </a:solidFill>
                <a:latin typeface="Times New Roman" pitchFamily="18" charset="0"/>
                <a:cs typeface="Times New Roman" pitchFamily="18" charset="0"/>
              </a:rPr>
              <a:t> Screening must be systematically and uniformly </a:t>
            </a:r>
            <a:r>
              <a:rPr lang="en-US" sz="2000" b="1" dirty="0" smtClean="0">
                <a:solidFill>
                  <a:schemeClr val="tx1">
                    <a:lumMod val="75000"/>
                  </a:schemeClr>
                </a:solidFill>
                <a:latin typeface="Times New Roman" pitchFamily="18" charset="0"/>
                <a:cs typeface="Times New Roman" pitchFamily="18" charset="0"/>
              </a:rPr>
              <a:t>applied</a:t>
            </a:r>
          </a:p>
          <a:p>
            <a:pPr>
              <a:buFont typeface="Arial" pitchFamily="34" charset="0"/>
              <a:buChar char="•"/>
            </a:pPr>
            <a:r>
              <a:rPr lang="en-US" sz="2000" b="1" dirty="0" smtClean="0">
                <a:solidFill>
                  <a:schemeClr val="tx1">
                    <a:lumMod val="75000"/>
                  </a:schemeClr>
                </a:solidFill>
                <a:latin typeface="Times New Roman" pitchFamily="18" charset="0"/>
                <a:cs typeface="Times New Roman" pitchFamily="18" charset="0"/>
              </a:rPr>
              <a:t> The benefit of screening must clearly outweigh any harm caused by it</a:t>
            </a:r>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20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20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20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20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762000"/>
            <a:ext cx="4572000" cy="769441"/>
          </a:xfrm>
          <a:prstGeom prst="rect">
            <a:avLst/>
          </a:prstGeom>
          <a:noFill/>
        </p:spPr>
        <p:txBody>
          <a:bodyPr wrap="square" rtlCol="0">
            <a:spAutoFit/>
          </a:bodyPr>
          <a:lstStyle/>
          <a:p>
            <a:pPr algn="ctr"/>
            <a:r>
              <a:rPr lang="en-US" sz="4400" dirty="0" smtClean="0">
                <a:solidFill>
                  <a:schemeClr val="tx1">
                    <a:lumMod val="85000"/>
                  </a:schemeClr>
                </a:solidFill>
              </a:rPr>
              <a:t>Prostate Cancer</a:t>
            </a:r>
            <a:endParaRPr lang="en-US" sz="4400" dirty="0">
              <a:solidFill>
                <a:schemeClr val="tx1">
                  <a:lumMod val="85000"/>
                </a:schemeClr>
              </a:solidFill>
            </a:endParaRPr>
          </a:p>
        </p:txBody>
      </p:sp>
      <p:sp>
        <p:nvSpPr>
          <p:cNvPr id="3" name="TextBox 2"/>
          <p:cNvSpPr txBox="1"/>
          <p:nvPr/>
        </p:nvSpPr>
        <p:spPr>
          <a:xfrm>
            <a:off x="990600" y="2438400"/>
            <a:ext cx="4267200" cy="2677656"/>
          </a:xfrm>
          <a:prstGeom prst="rect">
            <a:avLst/>
          </a:prstGeom>
          <a:noFill/>
        </p:spPr>
        <p:txBody>
          <a:bodyPr wrap="square" rtlCol="0">
            <a:spAutoFit/>
          </a:bodyPr>
          <a:lstStyle/>
          <a:p>
            <a:r>
              <a:rPr lang="en-US" sz="2400" dirty="0" smtClean="0">
                <a:solidFill>
                  <a:schemeClr val="tx1">
                    <a:lumMod val="85000"/>
                  </a:schemeClr>
                </a:solidFill>
              </a:rPr>
              <a:t>Incidence: 170 per 100,000</a:t>
            </a:r>
          </a:p>
          <a:p>
            <a:endParaRPr lang="en-US" sz="2400" dirty="0" smtClean="0">
              <a:solidFill>
                <a:schemeClr val="tx1">
                  <a:lumMod val="85000"/>
                </a:schemeClr>
              </a:solidFill>
            </a:endParaRPr>
          </a:p>
          <a:p>
            <a:r>
              <a:rPr lang="en-US" sz="2400" dirty="0" smtClean="0">
                <a:solidFill>
                  <a:schemeClr val="tx1">
                    <a:lumMod val="85000"/>
                  </a:schemeClr>
                </a:solidFill>
              </a:rPr>
              <a:t>Deaths: 25 per 100,000</a:t>
            </a:r>
          </a:p>
          <a:p>
            <a:endParaRPr lang="en-US" sz="2400" dirty="0" smtClean="0">
              <a:solidFill>
                <a:schemeClr val="tx1">
                  <a:lumMod val="85000"/>
                </a:schemeClr>
              </a:solidFill>
            </a:endParaRPr>
          </a:p>
          <a:p>
            <a:r>
              <a:rPr lang="en-US" sz="2400" dirty="0" smtClean="0">
                <a:solidFill>
                  <a:schemeClr val="tx1">
                    <a:lumMod val="85000"/>
                  </a:schemeClr>
                </a:solidFill>
              </a:rPr>
              <a:t>Mortality relatively unchanged</a:t>
            </a:r>
          </a:p>
          <a:p>
            <a:endParaRPr lang="en-US" sz="2400" dirty="0" smtClean="0">
              <a:solidFill>
                <a:schemeClr val="tx1">
                  <a:lumMod val="85000"/>
                </a:schemeClr>
              </a:solidFill>
            </a:endParaRPr>
          </a:p>
          <a:p>
            <a:r>
              <a:rPr lang="en-US" sz="2400" dirty="0" smtClean="0">
                <a:solidFill>
                  <a:schemeClr val="tx1">
                    <a:lumMod val="85000"/>
                  </a:schemeClr>
                </a:solidFill>
              </a:rPr>
              <a:t>Incidence  about doubled</a:t>
            </a:r>
            <a:endParaRPr lang="en-US" sz="2400" dirty="0">
              <a:solidFill>
                <a:schemeClr val="tx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4298" descr="PPT4298.png"/>
          <p:cNvPicPr>
            <a:picLocks noChangeAspect="1"/>
          </p:cNvPicPr>
          <p:nvPr/>
        </p:nvPicPr>
        <p:blipFill>
          <a:blip r:embed="rId3" cstate="print"/>
          <a:stretch>
            <a:fillRect/>
          </a:stretch>
        </p:blipFill>
        <p:spPr>
          <a:xfrm>
            <a:off x="6421" y="0"/>
            <a:ext cx="9131157" cy="68580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704E" descr="PPT704E.png"/>
          <p:cNvPicPr>
            <a:picLocks noChangeAspect="1"/>
          </p:cNvPicPr>
          <p:nvPr/>
        </p:nvPicPr>
        <p:blipFill>
          <a:blip r:embed="rId3" cstate="print"/>
          <a:stretch>
            <a:fillRect/>
          </a:stretch>
        </p:blipFill>
        <p:spPr>
          <a:xfrm>
            <a:off x="3200400" y="1981200"/>
            <a:ext cx="2638095" cy="4371429"/>
          </a:xfrm>
          <a:prstGeom prst="rect">
            <a:avLst/>
          </a:prstGeom>
        </p:spPr>
      </p:pic>
      <p:sp>
        <p:nvSpPr>
          <p:cNvPr id="3" name="TextBox 2"/>
          <p:cNvSpPr txBox="1"/>
          <p:nvPr/>
        </p:nvSpPr>
        <p:spPr>
          <a:xfrm>
            <a:off x="1676400" y="533400"/>
            <a:ext cx="5943600" cy="769441"/>
          </a:xfrm>
          <a:prstGeom prst="rect">
            <a:avLst/>
          </a:prstGeom>
          <a:noFill/>
        </p:spPr>
        <p:txBody>
          <a:bodyPr wrap="square" rtlCol="0">
            <a:spAutoFit/>
          </a:bodyPr>
          <a:lstStyle/>
          <a:p>
            <a:pPr algn="ctr"/>
            <a:r>
              <a:rPr lang="en-US" sz="4400" dirty="0" smtClean="0">
                <a:solidFill>
                  <a:schemeClr val="tx1">
                    <a:lumMod val="85000"/>
                  </a:schemeClr>
                </a:solidFill>
              </a:rPr>
              <a:t>Prostate Cancer</a:t>
            </a:r>
            <a:endParaRPr lang="en-US" sz="4400" dirty="0">
              <a:solidFill>
                <a:schemeClr val="tx1">
                  <a:lumMod val="85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nagit_PPT4335" descr="PPT4335.png"/>
          <p:cNvPicPr>
            <a:picLocks noChangeAspect="1"/>
          </p:cNvPicPr>
          <p:nvPr/>
        </p:nvPicPr>
        <p:blipFill>
          <a:blip r:embed="rId3" cstate="print"/>
          <a:stretch>
            <a:fillRect/>
          </a:stretch>
        </p:blipFill>
        <p:spPr>
          <a:xfrm>
            <a:off x="0" y="1677736"/>
            <a:ext cx="9144000" cy="3502526"/>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788E" descr="PPT788E.png"/>
          <p:cNvPicPr>
            <a:picLocks noChangeAspect="1"/>
          </p:cNvPicPr>
          <p:nvPr/>
        </p:nvPicPr>
        <p:blipFill>
          <a:blip r:embed="rId3" cstate="print"/>
          <a:stretch>
            <a:fillRect/>
          </a:stretch>
        </p:blipFill>
        <p:spPr>
          <a:xfrm>
            <a:off x="0" y="1295400"/>
            <a:ext cx="9144000" cy="2374101"/>
          </a:xfrm>
          <a:prstGeom prst="rect">
            <a:avLst/>
          </a:prstGeom>
        </p:spPr>
      </p:pic>
      <p:sp>
        <p:nvSpPr>
          <p:cNvPr id="3" name="TextBox 2"/>
          <p:cNvSpPr txBox="1"/>
          <p:nvPr/>
        </p:nvSpPr>
        <p:spPr>
          <a:xfrm>
            <a:off x="914400" y="4191000"/>
            <a:ext cx="6400800" cy="923330"/>
          </a:xfrm>
          <a:prstGeom prst="rect">
            <a:avLst/>
          </a:prstGeom>
          <a:noFill/>
        </p:spPr>
        <p:txBody>
          <a:bodyPr wrap="square" rtlCol="0">
            <a:spAutoFit/>
          </a:bodyPr>
          <a:lstStyle/>
          <a:p>
            <a:r>
              <a:rPr lang="en-US" dirty="0" smtClean="0">
                <a:hlinkClick r:id="rId4"/>
              </a:rPr>
              <a:t>http://www.uspreventiveservicestaskforce.org/draftrec3.htm</a:t>
            </a:r>
            <a:endParaRPr lang="en-US" dirty="0" smtClean="0"/>
          </a:p>
          <a:p>
            <a:endParaRPr lang="en-US" dirty="0" smtClean="0"/>
          </a:p>
          <a:p>
            <a:r>
              <a:rPr lang="en-US" dirty="0" smtClean="0"/>
              <a:t>Oct 7, 2011</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3DC2" descr="PPT3DC2.png"/>
          <p:cNvPicPr>
            <a:picLocks noChangeAspect="1"/>
          </p:cNvPicPr>
          <p:nvPr/>
        </p:nvPicPr>
        <p:blipFill>
          <a:blip r:embed="rId3" cstate="print"/>
          <a:stretch>
            <a:fillRect/>
          </a:stretch>
        </p:blipFill>
        <p:spPr>
          <a:xfrm>
            <a:off x="0" y="1179752"/>
            <a:ext cx="9144000" cy="4498495"/>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828800"/>
            <a:ext cx="7543800" cy="2677656"/>
          </a:xfrm>
          <a:prstGeom prst="rect">
            <a:avLst/>
          </a:prstGeom>
          <a:noFill/>
        </p:spPr>
        <p:txBody>
          <a:bodyPr wrap="square" rtlCol="0">
            <a:spAutoFit/>
          </a:bodyPr>
          <a:lstStyle/>
          <a:p>
            <a:pPr>
              <a:buFont typeface="Arial" pitchFamily="34" charset="0"/>
              <a:buChar char="•"/>
            </a:pPr>
            <a:r>
              <a:rPr lang="en-US" sz="2800" dirty="0" smtClean="0">
                <a:solidFill>
                  <a:schemeClr val="tx1">
                    <a:lumMod val="85000"/>
                  </a:schemeClr>
                </a:solidFill>
              </a:rPr>
              <a:t> The ACP and AAFP do not recommend PSA screening</a:t>
            </a:r>
          </a:p>
          <a:p>
            <a:endParaRPr lang="en-US" sz="2800" dirty="0" smtClean="0">
              <a:solidFill>
                <a:schemeClr val="tx1">
                  <a:lumMod val="85000"/>
                </a:schemeClr>
              </a:solidFill>
            </a:endParaRPr>
          </a:p>
          <a:p>
            <a:pPr>
              <a:buFont typeface="Arial" pitchFamily="34" charset="0"/>
              <a:buChar char="•"/>
            </a:pPr>
            <a:r>
              <a:rPr lang="en-US" sz="2800" dirty="0" smtClean="0">
                <a:solidFill>
                  <a:schemeClr val="tx1">
                    <a:lumMod val="85000"/>
                  </a:schemeClr>
                </a:solidFill>
              </a:rPr>
              <a:t> The ACS no longer does</a:t>
            </a:r>
          </a:p>
          <a:p>
            <a:pPr>
              <a:buFont typeface="Arial" pitchFamily="34" charset="0"/>
              <a:buChar char="•"/>
            </a:pPr>
            <a:endParaRPr lang="en-US" sz="2800" dirty="0" smtClean="0">
              <a:solidFill>
                <a:schemeClr val="tx1">
                  <a:lumMod val="85000"/>
                </a:schemeClr>
              </a:solidFill>
            </a:endParaRPr>
          </a:p>
          <a:p>
            <a:pPr>
              <a:buFont typeface="Arial" pitchFamily="34" charset="0"/>
              <a:buChar char="•"/>
            </a:pPr>
            <a:r>
              <a:rPr lang="en-US" sz="2800" dirty="0" smtClean="0">
                <a:solidFill>
                  <a:schemeClr val="tx1">
                    <a:lumMod val="85000"/>
                  </a:schemeClr>
                </a:solidFill>
              </a:rPr>
              <a:t>Only the AUA still recommends it</a:t>
            </a:r>
            <a:endParaRPr lang="en-US" sz="2800" dirty="0">
              <a:solidFill>
                <a:schemeClr val="tx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eil\Desktop\ACS on PSA.jpg"/>
          <p:cNvPicPr>
            <a:picLocks noChangeAspect="1" noChangeArrowheads="1"/>
          </p:cNvPicPr>
          <p:nvPr/>
        </p:nvPicPr>
        <p:blipFill>
          <a:blip r:embed="rId3" cstate="print"/>
          <a:srcRect/>
          <a:stretch>
            <a:fillRect/>
          </a:stretch>
        </p:blipFill>
        <p:spPr bwMode="auto">
          <a:xfrm>
            <a:off x="0" y="0"/>
            <a:ext cx="9144000" cy="67056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CB1" descr="PPTCB1.png"/>
          <p:cNvPicPr>
            <a:picLocks noChangeAspect="1"/>
          </p:cNvPicPr>
          <p:nvPr/>
        </p:nvPicPr>
        <p:blipFill>
          <a:blip r:embed="rId3" cstate="print"/>
          <a:stretch>
            <a:fillRect/>
          </a:stretch>
        </p:blipFill>
        <p:spPr>
          <a:xfrm>
            <a:off x="457200" y="609600"/>
            <a:ext cx="7342858" cy="2095238"/>
          </a:xfrm>
          <a:prstGeom prst="rect">
            <a:avLst/>
          </a:prstGeom>
        </p:spPr>
      </p:pic>
      <p:pic>
        <p:nvPicPr>
          <p:cNvPr id="5" name="Snagit_PPTACF6" descr="PPTACF6.png"/>
          <p:cNvPicPr>
            <a:picLocks noChangeAspect="1"/>
          </p:cNvPicPr>
          <p:nvPr/>
        </p:nvPicPr>
        <p:blipFill>
          <a:blip r:embed="rId4" cstate="print"/>
          <a:stretch>
            <a:fillRect/>
          </a:stretch>
        </p:blipFill>
        <p:spPr>
          <a:xfrm>
            <a:off x="1219200" y="3200400"/>
            <a:ext cx="5600000" cy="2371429"/>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D86A" descr="PPTD86A.png"/>
          <p:cNvPicPr>
            <a:picLocks noChangeAspect="1"/>
          </p:cNvPicPr>
          <p:nvPr/>
        </p:nvPicPr>
        <p:blipFill>
          <a:blip r:embed="rId3" cstate="print"/>
          <a:stretch>
            <a:fillRect/>
          </a:stretch>
        </p:blipFill>
        <p:spPr>
          <a:xfrm>
            <a:off x="0" y="914400"/>
            <a:ext cx="9144000" cy="3827408"/>
          </a:xfrm>
          <a:prstGeom prst="rect">
            <a:avLst/>
          </a:prstGeom>
        </p:spPr>
      </p:pic>
      <p:sp>
        <p:nvSpPr>
          <p:cNvPr id="3" name="TextBox 2"/>
          <p:cNvSpPr txBox="1"/>
          <p:nvPr/>
        </p:nvSpPr>
        <p:spPr>
          <a:xfrm>
            <a:off x="533400" y="5181600"/>
            <a:ext cx="7772400" cy="461665"/>
          </a:xfrm>
          <a:prstGeom prst="rect">
            <a:avLst/>
          </a:prstGeom>
          <a:noFill/>
        </p:spPr>
        <p:txBody>
          <a:bodyPr wrap="square" rtlCol="0">
            <a:spAutoFit/>
          </a:bodyPr>
          <a:lstStyle/>
          <a:p>
            <a:r>
              <a:rPr lang="en-US" dirty="0" smtClean="0">
                <a:solidFill>
                  <a:schemeClr val="bg2">
                    <a:lumMod val="40000"/>
                    <a:lumOff val="60000"/>
                  </a:schemeClr>
                </a:solidFill>
                <a:hlinkClick r:id="rId4"/>
              </a:rPr>
              <a:t>http://</a:t>
            </a:r>
            <a:r>
              <a:rPr lang="en-US" sz="2400" dirty="0" smtClean="0">
                <a:solidFill>
                  <a:schemeClr val="bg2">
                    <a:lumMod val="40000"/>
                    <a:lumOff val="60000"/>
                  </a:schemeClr>
                </a:solidFill>
                <a:hlinkClick r:id="rId4"/>
              </a:rPr>
              <a:t>www.nejm.org/doi/pdf/10.1056/NEJMcp1103642</a:t>
            </a:r>
            <a:endParaRPr lang="en-US" sz="2400" dirty="0">
              <a:solidFill>
                <a:schemeClr val="bg2">
                  <a:lumMod val="40000"/>
                  <a:lumOff val="6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7543800" cy="1261884"/>
          </a:xfrm>
          <a:prstGeom prst="rect">
            <a:avLst/>
          </a:prstGeom>
          <a:noFill/>
        </p:spPr>
        <p:txBody>
          <a:bodyPr wrap="square" rtlCol="0">
            <a:spAutoFit/>
          </a:bodyPr>
          <a:lstStyle/>
          <a:p>
            <a:r>
              <a:rPr lang="en-US" sz="2800" dirty="0" smtClean="0">
                <a:solidFill>
                  <a:schemeClr val="tx1">
                    <a:lumMod val="75000"/>
                  </a:schemeClr>
                </a:solidFill>
                <a:latin typeface="Times New Roman" pitchFamily="18" charset="0"/>
                <a:cs typeface="Times New Roman" pitchFamily="18" charset="0"/>
              </a:rPr>
              <a:t> </a:t>
            </a:r>
          </a:p>
          <a:p>
            <a:endParaRPr lang="en-US" sz="2400" dirty="0" smtClean="0">
              <a:solidFill>
                <a:schemeClr val="tx1">
                  <a:lumMod val="75000"/>
                </a:schemeClr>
              </a:solidFill>
              <a:latin typeface="Times New Roman" pitchFamily="18" charset="0"/>
              <a:cs typeface="Times New Roman" pitchFamily="18" charset="0"/>
            </a:endParaRPr>
          </a:p>
          <a:p>
            <a:endParaRPr lang="en-US" sz="2400" dirty="0">
              <a:solidFill>
                <a:schemeClr val="tx1">
                  <a:lumMod val="75000"/>
                </a:schemeClr>
              </a:solidFill>
              <a:latin typeface="Times New Roman" pitchFamily="18" charset="0"/>
              <a:cs typeface="Times New Roman" pitchFamily="18" charset="0"/>
            </a:endParaRPr>
          </a:p>
        </p:txBody>
      </p:sp>
      <p:pic>
        <p:nvPicPr>
          <p:cNvPr id="3" name="Picture 2" descr="real men.jpg"/>
          <p:cNvPicPr>
            <a:picLocks noChangeAspect="1"/>
          </p:cNvPicPr>
          <p:nvPr/>
        </p:nvPicPr>
        <p:blipFill>
          <a:blip r:embed="rId3" cstate="print"/>
          <a:stretch>
            <a:fillRect/>
          </a:stretch>
        </p:blipFill>
        <p:spPr>
          <a:xfrm>
            <a:off x="2057400" y="0"/>
            <a:ext cx="5085342" cy="68580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24000"/>
            <a:ext cx="7391400" cy="3046988"/>
          </a:xfrm>
          <a:prstGeom prst="rect">
            <a:avLst/>
          </a:prstGeom>
          <a:noFill/>
        </p:spPr>
        <p:txBody>
          <a:bodyPr wrap="square" rtlCol="0">
            <a:spAutoFit/>
          </a:bodyPr>
          <a:lstStyle/>
          <a:p>
            <a:r>
              <a:rPr lang="en-US" sz="2400" dirty="0" smtClean="0">
                <a:solidFill>
                  <a:schemeClr val="tx1">
                    <a:lumMod val="85000"/>
                  </a:schemeClr>
                </a:solidFill>
              </a:rPr>
              <a:t>[W]e primary care clinicians must ensure there is no more routine, indiscriminate PSA screening — and no washing our hands of responsibility once the patient is referred to a specialist for prostate-cancer treatment. We owe it to our patients to provide them with the kind of guidance about this screening test that they need and deserve. That's the way to help put the controversy to rest . . . one man at a time.</a:t>
            </a:r>
            <a:endParaRPr lang="en-US" sz="2400" dirty="0">
              <a:solidFill>
                <a:schemeClr val="tx1">
                  <a:lumMod val="85000"/>
                </a:schemeClr>
              </a:solidFill>
            </a:endParaRPr>
          </a:p>
        </p:txBody>
      </p:sp>
      <p:sp>
        <p:nvSpPr>
          <p:cNvPr id="3" name="TextBox 2"/>
          <p:cNvSpPr txBox="1"/>
          <p:nvPr/>
        </p:nvSpPr>
        <p:spPr>
          <a:xfrm>
            <a:off x="1219200" y="4876800"/>
            <a:ext cx="5638800" cy="369332"/>
          </a:xfrm>
          <a:prstGeom prst="rect">
            <a:avLst/>
          </a:prstGeom>
          <a:noFill/>
        </p:spPr>
        <p:txBody>
          <a:bodyPr wrap="square" rtlCol="0">
            <a:spAutoFit/>
          </a:bodyPr>
          <a:lstStyle/>
          <a:p>
            <a:r>
              <a:rPr lang="en-US" dirty="0" smtClean="0">
                <a:hlinkClick r:id="rId3"/>
              </a:rPr>
              <a:t>http://www.nejm.org/doi/full/10.1056/NEJMp1111894</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ABC0" descr="PPTABC0.pn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209800"/>
            <a:ext cx="7467600" cy="3539430"/>
          </a:xfrm>
          <a:prstGeom prst="rect">
            <a:avLst/>
          </a:prstGeom>
          <a:noFill/>
        </p:spPr>
        <p:txBody>
          <a:bodyPr wrap="square" rtlCol="0">
            <a:spAutoFit/>
          </a:bodyPr>
          <a:lstStyle/>
          <a:p>
            <a:r>
              <a:rPr lang="en-US" sz="2800" dirty="0" smtClean="0">
                <a:solidFill>
                  <a:schemeClr val="tx1">
                    <a:lumMod val="85000"/>
                  </a:schemeClr>
                </a:solidFill>
              </a:rPr>
              <a:t>The presumptive identification of unrecognized disease or defect by the application of tests, examinations, or other procedures which can be applied </a:t>
            </a:r>
            <a:r>
              <a:rPr lang="en-US" sz="2800" i="1" dirty="0" smtClean="0">
                <a:solidFill>
                  <a:schemeClr val="tx1">
                    <a:lumMod val="85000"/>
                  </a:schemeClr>
                </a:solidFill>
              </a:rPr>
              <a:t>rapidly</a:t>
            </a:r>
            <a:r>
              <a:rPr lang="en-US" sz="2800" dirty="0" smtClean="0">
                <a:solidFill>
                  <a:schemeClr val="tx1">
                    <a:lumMod val="85000"/>
                  </a:schemeClr>
                </a:solidFill>
              </a:rPr>
              <a:t>. Screening tests sort out apparently well persons who probably have a disease from those who probably do not. A screening test is not intended to be diagnostic.</a:t>
            </a:r>
          </a:p>
          <a:p>
            <a:r>
              <a:rPr lang="en-US" sz="2800" dirty="0" smtClean="0">
                <a:solidFill>
                  <a:schemeClr val="tx1">
                    <a:lumMod val="85000"/>
                  </a:schemeClr>
                </a:solidFill>
              </a:rPr>
              <a:t>                 </a:t>
            </a:r>
            <a:r>
              <a:rPr lang="en-US" sz="2000" dirty="0" smtClean="0">
                <a:solidFill>
                  <a:schemeClr val="tx1">
                    <a:lumMod val="85000"/>
                  </a:schemeClr>
                </a:solidFill>
              </a:rPr>
              <a:t>WHO 1968</a:t>
            </a:r>
            <a:endParaRPr lang="en-US" sz="2000" dirty="0">
              <a:solidFill>
                <a:schemeClr val="tx1">
                  <a:lumMod val="85000"/>
                </a:schemeClr>
              </a:solidFill>
            </a:endParaRPr>
          </a:p>
        </p:txBody>
      </p:sp>
      <p:sp>
        <p:nvSpPr>
          <p:cNvPr id="3" name="TextBox 2"/>
          <p:cNvSpPr txBox="1"/>
          <p:nvPr/>
        </p:nvSpPr>
        <p:spPr>
          <a:xfrm>
            <a:off x="1600200" y="914400"/>
            <a:ext cx="3886200" cy="707886"/>
          </a:xfrm>
          <a:prstGeom prst="rect">
            <a:avLst/>
          </a:prstGeom>
          <a:noFill/>
        </p:spPr>
        <p:txBody>
          <a:bodyPr wrap="square" rtlCol="0">
            <a:spAutoFit/>
          </a:bodyPr>
          <a:lstStyle/>
          <a:p>
            <a:pPr algn="ctr"/>
            <a:r>
              <a:rPr lang="en-US" sz="4000" dirty="0" smtClean="0">
                <a:solidFill>
                  <a:schemeClr val="tx1">
                    <a:lumMod val="85000"/>
                  </a:schemeClr>
                </a:solidFill>
              </a:rPr>
              <a:t>Definition</a:t>
            </a:r>
            <a:endParaRPr lang="en-US" sz="4000" dirty="0">
              <a:solidFill>
                <a:schemeClr val="tx1">
                  <a:lumMod val="85000"/>
                </a:scheme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1A2D" descr="PPT1A2D.png"/>
          <p:cNvPicPr>
            <a:picLocks noChangeAspect="1"/>
          </p:cNvPicPr>
          <p:nvPr/>
        </p:nvPicPr>
        <p:blipFill>
          <a:blip r:embed="rId3" cstate="print"/>
          <a:stretch>
            <a:fillRect/>
          </a:stretch>
        </p:blipFill>
        <p:spPr>
          <a:xfrm>
            <a:off x="0" y="0"/>
            <a:ext cx="9067800" cy="685800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B4C8" descr="PPTB4C8.png"/>
          <p:cNvPicPr>
            <a:picLocks noChangeAspect="1"/>
          </p:cNvPicPr>
          <p:nvPr/>
        </p:nvPicPr>
        <p:blipFill>
          <a:blip r:embed="rId3" cstate="print"/>
          <a:stretch>
            <a:fillRect/>
          </a:stretch>
        </p:blipFill>
        <p:spPr>
          <a:xfrm>
            <a:off x="652952" y="1271857"/>
            <a:ext cx="7838096" cy="4314286"/>
          </a:xfrm>
          <a:prstGeom prst="rect">
            <a:avLst/>
          </a:prstGeom>
        </p:spPr>
      </p:pic>
      <p:sp>
        <p:nvSpPr>
          <p:cNvPr id="5" name="TextBox 4"/>
          <p:cNvSpPr txBox="1"/>
          <p:nvPr/>
        </p:nvSpPr>
        <p:spPr>
          <a:xfrm>
            <a:off x="1295400" y="6096000"/>
            <a:ext cx="5943600" cy="369332"/>
          </a:xfrm>
          <a:prstGeom prst="rect">
            <a:avLst/>
          </a:prstGeom>
          <a:noFill/>
        </p:spPr>
        <p:txBody>
          <a:bodyPr wrap="square" rtlCol="0">
            <a:spAutoFit/>
          </a:bodyPr>
          <a:lstStyle/>
          <a:p>
            <a:r>
              <a:rPr lang="en-US" dirty="0" smtClean="0">
                <a:hlinkClick r:id="rId4"/>
              </a:rPr>
              <a:t>http://colonoscopycosts.com/</a:t>
            </a:r>
            <a:endParaRPr lang="en-US" dirty="0"/>
          </a:p>
        </p:txBody>
      </p:sp>
      <p:sp>
        <p:nvSpPr>
          <p:cNvPr id="6" name="TextBox 5"/>
          <p:cNvSpPr txBox="1"/>
          <p:nvPr/>
        </p:nvSpPr>
        <p:spPr>
          <a:xfrm>
            <a:off x="1295400" y="381000"/>
            <a:ext cx="4953000" cy="584775"/>
          </a:xfrm>
          <a:prstGeom prst="rect">
            <a:avLst/>
          </a:prstGeom>
          <a:noFill/>
        </p:spPr>
        <p:txBody>
          <a:bodyPr wrap="square" rtlCol="0">
            <a:spAutoFit/>
          </a:bodyPr>
          <a:lstStyle/>
          <a:p>
            <a:pPr algn="ctr"/>
            <a:r>
              <a:rPr lang="en-US" sz="3200" dirty="0" smtClean="0">
                <a:solidFill>
                  <a:schemeClr val="tx1">
                    <a:lumMod val="85000"/>
                  </a:schemeClr>
                </a:solidFill>
              </a:rPr>
              <a:t>Cost of a colonoscopy</a:t>
            </a:r>
            <a:endParaRPr lang="en-US" sz="3200" dirty="0">
              <a:solidFill>
                <a:schemeClr val="tx1">
                  <a:lumMod val="85000"/>
                </a:schemeClr>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762000"/>
            <a:ext cx="8610600" cy="3570208"/>
          </a:xfrm>
          <a:prstGeom prst="rect">
            <a:avLst/>
          </a:prstGeom>
          <a:noFill/>
        </p:spPr>
        <p:txBody>
          <a:bodyPr wrap="square" rtlCol="0">
            <a:spAutoFit/>
          </a:bodyPr>
          <a:lstStyle/>
          <a:p>
            <a:pPr algn="ctr"/>
            <a:r>
              <a:rPr lang="en-US" sz="4000" b="1" dirty="0" smtClean="0">
                <a:solidFill>
                  <a:schemeClr val="tx1">
                    <a:lumMod val="85000"/>
                  </a:schemeClr>
                </a:solidFill>
              </a:rPr>
              <a:t>Summary of Recommendations</a:t>
            </a:r>
          </a:p>
          <a:p>
            <a:endParaRPr lang="en-US" b="1" dirty="0" smtClean="0">
              <a:solidFill>
                <a:schemeClr val="tx1">
                  <a:lumMod val="85000"/>
                </a:schemeClr>
              </a:solidFill>
            </a:endParaRPr>
          </a:p>
          <a:p>
            <a:r>
              <a:rPr lang="en-US" sz="2800" b="1" dirty="0" smtClean="0">
                <a:solidFill>
                  <a:schemeClr val="tx1">
                    <a:lumMod val="85000"/>
                  </a:schemeClr>
                </a:solidFill>
              </a:rPr>
              <a:t>The USPSTF recommends screening for colorectal cancer (CRC) using fecal occult blood testing, sigmoidoscopy, or colonoscopy, in adults, beginning at age 50 years and continuing until age 75 years. The risks and benefits of these screening methods vary. </a:t>
            </a:r>
            <a:r>
              <a:rPr lang="en-US" sz="2800" dirty="0" smtClean="0">
                <a:solidFill>
                  <a:schemeClr val="tx1">
                    <a:lumMod val="85000"/>
                  </a:schemeClr>
                </a:solidFill>
              </a:rPr>
              <a:t> </a:t>
            </a:r>
            <a:br>
              <a:rPr lang="en-US" sz="2800" dirty="0" smtClean="0">
                <a:solidFill>
                  <a:schemeClr val="tx1">
                    <a:lumMod val="85000"/>
                  </a:schemeClr>
                </a:solidFill>
              </a:rPr>
            </a:br>
            <a:r>
              <a:rPr lang="en-US" sz="2800" dirty="0" smtClean="0">
                <a:solidFill>
                  <a:schemeClr val="tx1">
                    <a:lumMod val="85000"/>
                  </a:schemeClr>
                </a:solidFill>
              </a:rPr>
              <a:t>Grade: </a:t>
            </a:r>
            <a:r>
              <a:rPr lang="en-US" sz="2800" dirty="0" smtClean="0">
                <a:solidFill>
                  <a:schemeClr val="tx1">
                    <a:lumMod val="85000"/>
                  </a:schemeClr>
                </a:solidFill>
                <a:hlinkClick r:id="rId3"/>
              </a:rPr>
              <a:t>A Recommendation</a:t>
            </a:r>
            <a:r>
              <a:rPr lang="en-US" sz="2800" dirty="0" smtClean="0">
                <a:solidFill>
                  <a:schemeClr val="tx1">
                    <a:lumMod val="85000"/>
                  </a:schemeClr>
                </a:solidFill>
              </a:rPr>
              <a:t>.</a:t>
            </a:r>
            <a:endParaRPr lang="en-US" sz="2800" dirty="0">
              <a:solidFill>
                <a:schemeClr val="tx1">
                  <a:lumMod val="85000"/>
                </a:schemeClr>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057400"/>
            <a:ext cx="8305800" cy="2246769"/>
          </a:xfrm>
          <a:prstGeom prst="rect">
            <a:avLst/>
          </a:prstGeom>
          <a:noFill/>
        </p:spPr>
        <p:txBody>
          <a:bodyPr wrap="square" rtlCol="0">
            <a:spAutoFit/>
          </a:bodyPr>
          <a:lstStyle/>
          <a:p>
            <a:r>
              <a:rPr lang="en-US" sz="2800" b="1" dirty="0" smtClean="0">
                <a:solidFill>
                  <a:schemeClr val="tx1">
                    <a:lumMod val="85000"/>
                  </a:schemeClr>
                </a:solidFill>
              </a:rPr>
              <a:t>The USPSTF recommends against routine screening for colorectal cancer in adults age 76 to 85 years. There may be considerations that support colorectal cancer screening in an individual patient. </a:t>
            </a:r>
            <a:r>
              <a:rPr lang="en-US" sz="2800" dirty="0" smtClean="0">
                <a:solidFill>
                  <a:schemeClr val="tx1">
                    <a:lumMod val="85000"/>
                  </a:schemeClr>
                </a:solidFill>
              </a:rPr>
              <a:t/>
            </a:r>
            <a:br>
              <a:rPr lang="en-US" sz="2800" dirty="0" smtClean="0">
                <a:solidFill>
                  <a:schemeClr val="tx1">
                    <a:lumMod val="85000"/>
                  </a:schemeClr>
                </a:solidFill>
              </a:rPr>
            </a:br>
            <a:r>
              <a:rPr lang="en-US" sz="2800" dirty="0" smtClean="0">
                <a:solidFill>
                  <a:schemeClr val="tx1">
                    <a:lumMod val="85000"/>
                  </a:schemeClr>
                </a:solidFill>
              </a:rPr>
              <a:t>Grade: </a:t>
            </a:r>
            <a:r>
              <a:rPr lang="en-US" sz="2800" dirty="0" smtClean="0">
                <a:solidFill>
                  <a:schemeClr val="tx1">
                    <a:lumMod val="85000"/>
                  </a:schemeClr>
                </a:solidFill>
                <a:hlinkClick r:id="rId3"/>
              </a:rPr>
              <a:t>C Recommendation</a:t>
            </a:r>
            <a:r>
              <a:rPr lang="en-US" sz="2800" dirty="0" smtClean="0">
                <a:solidFill>
                  <a:schemeClr val="tx1">
                    <a:lumMod val="85000"/>
                  </a:schemeClr>
                </a:solidFill>
              </a:rPr>
              <a:t>.</a:t>
            </a:r>
            <a:endParaRPr lang="en-US" sz="2800" dirty="0">
              <a:solidFill>
                <a:schemeClr val="tx1">
                  <a:lumMod val="85000"/>
                </a:schemeClr>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828800"/>
            <a:ext cx="8153400" cy="3108543"/>
          </a:xfrm>
          <a:prstGeom prst="rect">
            <a:avLst/>
          </a:prstGeom>
          <a:noFill/>
        </p:spPr>
        <p:txBody>
          <a:bodyPr wrap="square" rtlCol="0">
            <a:spAutoFit/>
          </a:bodyPr>
          <a:lstStyle/>
          <a:p>
            <a:r>
              <a:rPr lang="en-US" sz="2800" b="1" dirty="0" smtClean="0">
                <a:solidFill>
                  <a:schemeClr val="tx1">
                    <a:lumMod val="85000"/>
                  </a:schemeClr>
                </a:solidFill>
              </a:rPr>
              <a:t>The USPSTF recommends against screening for colorectal cancer in adults older than age 85 years.</a:t>
            </a:r>
            <a:r>
              <a:rPr lang="en-US" sz="2800" dirty="0" smtClean="0">
                <a:solidFill>
                  <a:schemeClr val="tx1">
                    <a:lumMod val="85000"/>
                  </a:schemeClr>
                </a:solidFill>
              </a:rPr>
              <a:t> </a:t>
            </a:r>
            <a:br>
              <a:rPr lang="en-US" sz="2800" dirty="0" smtClean="0">
                <a:solidFill>
                  <a:schemeClr val="tx1">
                    <a:lumMod val="85000"/>
                  </a:schemeClr>
                </a:solidFill>
              </a:rPr>
            </a:br>
            <a:r>
              <a:rPr lang="en-US" sz="2800" dirty="0" smtClean="0">
                <a:solidFill>
                  <a:schemeClr val="tx1">
                    <a:lumMod val="85000"/>
                  </a:schemeClr>
                </a:solidFill>
              </a:rPr>
              <a:t>Grade: </a:t>
            </a:r>
            <a:r>
              <a:rPr lang="en-US" sz="2800" dirty="0" smtClean="0">
                <a:solidFill>
                  <a:schemeClr val="tx1">
                    <a:lumMod val="85000"/>
                  </a:schemeClr>
                </a:solidFill>
                <a:hlinkClick r:id="rId3"/>
              </a:rPr>
              <a:t>D Recommendation</a:t>
            </a:r>
            <a:r>
              <a:rPr lang="en-US" sz="2800" dirty="0" smtClean="0">
                <a:solidFill>
                  <a:schemeClr val="tx1">
                    <a:lumMod val="85000"/>
                  </a:schemeClr>
                </a:solidFill>
              </a:rPr>
              <a:t>.</a:t>
            </a:r>
          </a:p>
          <a:p>
            <a:endParaRPr lang="en-US" sz="2800" dirty="0" smtClean="0">
              <a:solidFill>
                <a:schemeClr val="tx1">
                  <a:lumMod val="85000"/>
                </a:schemeClr>
              </a:solidFill>
            </a:endParaRPr>
          </a:p>
          <a:p>
            <a:endParaRPr lang="en-US" sz="2800" dirty="0" smtClean="0">
              <a:solidFill>
                <a:schemeClr val="tx1">
                  <a:lumMod val="85000"/>
                </a:schemeClr>
              </a:solidFill>
            </a:endParaRPr>
          </a:p>
          <a:p>
            <a:endParaRPr lang="en-US" sz="2800" dirty="0" smtClean="0">
              <a:solidFill>
                <a:schemeClr val="tx1">
                  <a:lumMod val="85000"/>
                </a:schemeClr>
              </a:solidFill>
            </a:endParaRPr>
          </a:p>
          <a:p>
            <a:endParaRPr lang="en-US" sz="2800" dirty="0">
              <a:solidFill>
                <a:schemeClr val="tx1">
                  <a:lumMod val="85000"/>
                </a:schemeClr>
              </a:solidFill>
            </a:endParaRPr>
          </a:p>
        </p:txBody>
      </p:sp>
      <p:sp>
        <p:nvSpPr>
          <p:cNvPr id="4" name="TextBox 3"/>
          <p:cNvSpPr txBox="1"/>
          <p:nvPr/>
        </p:nvSpPr>
        <p:spPr>
          <a:xfrm>
            <a:off x="762000" y="3962400"/>
            <a:ext cx="7086600" cy="369332"/>
          </a:xfrm>
          <a:prstGeom prst="rect">
            <a:avLst/>
          </a:prstGeom>
          <a:noFill/>
        </p:spPr>
        <p:txBody>
          <a:bodyPr wrap="square" rtlCol="0">
            <a:spAutoFit/>
          </a:bodyPr>
          <a:lstStyle/>
          <a:p>
            <a:r>
              <a:rPr lang="en-US" dirty="0" smtClean="0">
                <a:hlinkClick r:id="rId4"/>
              </a:rPr>
              <a:t>http://www.uspreventiveservicestaskforce.org/uspstf/uspscolo.htm</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667000"/>
            <a:ext cx="8458200" cy="2246769"/>
          </a:xfrm>
          <a:prstGeom prst="rect">
            <a:avLst/>
          </a:prstGeom>
          <a:noFill/>
        </p:spPr>
        <p:txBody>
          <a:bodyPr wrap="square" rtlCol="0">
            <a:spAutoFit/>
          </a:bodyPr>
          <a:lstStyle/>
          <a:p>
            <a:r>
              <a:rPr lang="en-US" sz="2800" b="1" dirty="0" smtClean="0">
                <a:solidFill>
                  <a:schemeClr val="tx1">
                    <a:lumMod val="85000"/>
                  </a:schemeClr>
                </a:solidFill>
              </a:rPr>
              <a:t>The USPSTF concludes that the evidence is insufficient to assess the benefits and harms of computed tomographic colonography and fecal DNA testing as screening modalities for colorectal cancer.</a:t>
            </a:r>
            <a:r>
              <a:rPr lang="en-US" sz="2800" dirty="0" smtClean="0">
                <a:solidFill>
                  <a:schemeClr val="tx1">
                    <a:lumMod val="85000"/>
                  </a:schemeClr>
                </a:solidFill>
              </a:rPr>
              <a:t/>
            </a:r>
            <a:br>
              <a:rPr lang="en-US" sz="2800" dirty="0" smtClean="0">
                <a:solidFill>
                  <a:schemeClr val="tx1">
                    <a:lumMod val="85000"/>
                  </a:schemeClr>
                </a:solidFill>
              </a:rPr>
            </a:br>
            <a:r>
              <a:rPr lang="en-US" sz="2800" dirty="0" smtClean="0">
                <a:solidFill>
                  <a:schemeClr val="tx1">
                    <a:lumMod val="85000"/>
                  </a:schemeClr>
                </a:solidFill>
              </a:rPr>
              <a:t>Grade: </a:t>
            </a:r>
            <a:r>
              <a:rPr lang="en-US" sz="2800" dirty="0" smtClean="0">
                <a:solidFill>
                  <a:schemeClr val="tx1">
                    <a:lumMod val="85000"/>
                  </a:schemeClr>
                </a:solidFill>
                <a:hlinkClick r:id="rId3"/>
              </a:rPr>
              <a:t>I Statement</a:t>
            </a:r>
            <a:r>
              <a:rPr lang="en-US" sz="2800" dirty="0" smtClean="0">
                <a:solidFill>
                  <a:schemeClr val="tx1">
                    <a:lumMod val="85000"/>
                  </a:schemeClr>
                </a:solidFill>
              </a:rPr>
              <a:t>.</a:t>
            </a:r>
            <a:endParaRPr lang="en-US" sz="2800" dirty="0">
              <a:solidFill>
                <a:schemeClr val="tx1">
                  <a:lumMod val="85000"/>
                </a:schemeClr>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136339"/>
            <a:ext cx="8458200" cy="3477875"/>
          </a:xfrm>
          <a:prstGeom prst="rect">
            <a:avLst/>
          </a:prstGeom>
        </p:spPr>
        <p:txBody>
          <a:bodyPr wrap="square">
            <a:spAutoFit/>
          </a:bodyPr>
          <a:lstStyle/>
          <a:p>
            <a:r>
              <a:rPr lang="en-US" sz="2800" dirty="0" smtClean="0">
                <a:solidFill>
                  <a:schemeClr val="tx1">
                    <a:lumMod val="85000"/>
                  </a:schemeClr>
                </a:solidFill>
              </a:rPr>
              <a:t>Criteria supporting screening for diabetes include:</a:t>
            </a:r>
          </a:p>
          <a:p>
            <a:endParaRPr lang="en-US" sz="2400" dirty="0" smtClean="0">
              <a:solidFill>
                <a:schemeClr val="tx1">
                  <a:lumMod val="85000"/>
                </a:schemeClr>
              </a:solidFill>
            </a:endParaRPr>
          </a:p>
          <a:p>
            <a:pPr>
              <a:buFont typeface="Arial" pitchFamily="34" charset="0"/>
              <a:buChar char="•"/>
            </a:pPr>
            <a:r>
              <a:rPr lang="en-US" sz="2400" dirty="0" smtClean="0">
                <a:solidFill>
                  <a:schemeClr val="tx1">
                    <a:lumMod val="85000"/>
                  </a:schemeClr>
                </a:solidFill>
              </a:rPr>
              <a:t> </a:t>
            </a:r>
            <a:r>
              <a:rPr lang="en-US" sz="2800" dirty="0" smtClean="0">
                <a:solidFill>
                  <a:schemeClr val="tx1">
                    <a:lumMod val="85000"/>
                  </a:schemeClr>
                </a:solidFill>
              </a:rPr>
              <a:t>a large and growing disease burden</a:t>
            </a:r>
          </a:p>
          <a:p>
            <a:pPr>
              <a:buFont typeface="Arial" pitchFamily="34" charset="0"/>
              <a:buChar char="•"/>
            </a:pPr>
            <a:r>
              <a:rPr lang="en-US" sz="2800" dirty="0" smtClean="0">
                <a:solidFill>
                  <a:schemeClr val="tx1">
                    <a:lumMod val="85000"/>
                  </a:schemeClr>
                </a:solidFill>
              </a:rPr>
              <a:t> a well understood natural history</a:t>
            </a:r>
          </a:p>
          <a:p>
            <a:pPr>
              <a:buFont typeface="Arial" pitchFamily="34" charset="0"/>
              <a:buChar char="•"/>
            </a:pPr>
            <a:r>
              <a:rPr lang="en-US" sz="2800" dirty="0" smtClean="0">
                <a:solidFill>
                  <a:schemeClr val="tx1">
                    <a:lumMod val="85000"/>
                  </a:schemeClr>
                </a:solidFill>
              </a:rPr>
              <a:t> a recognizable preclinical stage when diabetes can be diagnosed, but the person has no symptoms</a:t>
            </a:r>
          </a:p>
          <a:p>
            <a:pPr>
              <a:buFont typeface="Arial" pitchFamily="34" charset="0"/>
              <a:buChar char="•"/>
            </a:pPr>
            <a:r>
              <a:rPr lang="en-US" sz="2800" dirty="0" smtClean="0">
                <a:solidFill>
                  <a:schemeClr val="tx1">
                    <a:lumMod val="85000"/>
                  </a:schemeClr>
                </a:solidFill>
              </a:rPr>
              <a:t> tests that are available that can detect undiagnosed diabetes in the preclinical stage</a:t>
            </a:r>
            <a:r>
              <a:rPr lang="en-US" sz="2800" dirty="0" smtClean="0"/>
              <a:t>.</a:t>
            </a:r>
            <a:endParaRPr lang="en-US" sz="2800" dirty="0"/>
          </a:p>
        </p:txBody>
      </p:sp>
      <p:sp>
        <p:nvSpPr>
          <p:cNvPr id="3" name="TextBox 2"/>
          <p:cNvSpPr txBox="1"/>
          <p:nvPr/>
        </p:nvSpPr>
        <p:spPr>
          <a:xfrm>
            <a:off x="1600200" y="685800"/>
            <a:ext cx="3810000" cy="707886"/>
          </a:xfrm>
          <a:prstGeom prst="rect">
            <a:avLst/>
          </a:prstGeom>
          <a:noFill/>
        </p:spPr>
        <p:txBody>
          <a:bodyPr wrap="square" rtlCol="0">
            <a:spAutoFit/>
          </a:bodyPr>
          <a:lstStyle/>
          <a:p>
            <a:pPr algn="ctr"/>
            <a:r>
              <a:rPr lang="en-US" sz="4000" dirty="0" smtClean="0">
                <a:solidFill>
                  <a:schemeClr val="tx1">
                    <a:lumMod val="85000"/>
                  </a:schemeClr>
                </a:solidFill>
              </a:rPr>
              <a:t>CDC 2011</a:t>
            </a:r>
            <a:endParaRPr lang="en-US" sz="4000" dirty="0">
              <a:solidFill>
                <a:schemeClr val="tx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990600" y="3505200"/>
            <a:ext cx="6248400" cy="1143000"/>
          </a:xfrm>
          <a:prstGeom prst="rect">
            <a:avLst/>
          </a:prstGeom>
          <a:noFill/>
          <a:ln w="9525">
            <a:noFill/>
            <a:miter lim="800000"/>
            <a:headEnd/>
            <a:tailEnd/>
          </a:ln>
        </p:spPr>
      </p:pic>
      <p:pic>
        <p:nvPicPr>
          <p:cNvPr id="20483" name="Picture 3"/>
          <p:cNvPicPr>
            <a:picLocks noChangeAspect="1" noChangeArrowheads="1"/>
          </p:cNvPicPr>
          <p:nvPr/>
        </p:nvPicPr>
        <p:blipFill>
          <a:blip r:embed="rId4" cstate="print"/>
          <a:srcRect/>
          <a:stretch>
            <a:fillRect/>
          </a:stretch>
        </p:blipFill>
        <p:spPr bwMode="auto">
          <a:xfrm>
            <a:off x="762000" y="2057400"/>
            <a:ext cx="6743700" cy="762000"/>
          </a:xfrm>
          <a:prstGeom prst="rect">
            <a:avLst/>
          </a:prstGeom>
          <a:noFill/>
          <a:ln w="9525">
            <a:noFill/>
            <a:miter lim="800000"/>
            <a:headEnd/>
            <a:tailEnd/>
          </a:ln>
        </p:spPr>
      </p:pic>
      <p:sp>
        <p:nvSpPr>
          <p:cNvPr id="7" name="TextBox 6"/>
          <p:cNvSpPr txBox="1"/>
          <p:nvPr/>
        </p:nvSpPr>
        <p:spPr>
          <a:xfrm>
            <a:off x="1905000" y="838200"/>
            <a:ext cx="4343400" cy="369332"/>
          </a:xfrm>
          <a:prstGeom prst="rect">
            <a:avLst/>
          </a:prstGeom>
          <a:noFill/>
        </p:spPr>
        <p:txBody>
          <a:bodyPr wrap="square" rtlCol="0">
            <a:spAutoFit/>
          </a:bodyPr>
          <a:lstStyle/>
          <a:p>
            <a:endParaRPr lang="en-US" dirty="0">
              <a:latin typeface="Times New Roman" pitchFamily="18" charset="0"/>
              <a:cs typeface="Times New Roman" pitchFamily="18" charset="0"/>
            </a:endParaRPr>
          </a:p>
        </p:txBody>
      </p:sp>
      <p:sp>
        <p:nvSpPr>
          <p:cNvPr id="5" name="TextBox 4"/>
          <p:cNvSpPr txBox="1"/>
          <p:nvPr/>
        </p:nvSpPr>
        <p:spPr>
          <a:xfrm>
            <a:off x="2590800" y="685800"/>
            <a:ext cx="2971800" cy="523220"/>
          </a:xfrm>
          <a:prstGeom prst="rect">
            <a:avLst/>
          </a:prstGeom>
          <a:noFill/>
        </p:spPr>
        <p:txBody>
          <a:bodyPr wrap="square" rtlCol="0">
            <a:spAutoFit/>
          </a:bodyPr>
          <a:lstStyle/>
          <a:p>
            <a:r>
              <a:rPr lang="en-US" sz="2800" dirty="0" smtClean="0">
                <a:solidFill>
                  <a:schemeClr val="tx1">
                    <a:lumMod val="75000"/>
                  </a:schemeClr>
                </a:solidFill>
                <a:latin typeface="Times New Roman" pitchFamily="18" charset="0"/>
                <a:cs typeface="Times New Roman" pitchFamily="18" charset="0"/>
              </a:rPr>
              <a:t>Wall Street Journal</a:t>
            </a:r>
            <a:endParaRPr lang="en-US" sz="2800" dirty="0">
              <a:solidFill>
                <a:schemeClr val="tx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600200"/>
            <a:ext cx="8229600" cy="3816429"/>
          </a:xfrm>
          <a:prstGeom prst="rect">
            <a:avLst/>
          </a:prstGeom>
          <a:noFill/>
        </p:spPr>
        <p:txBody>
          <a:bodyPr wrap="square" rtlCol="0">
            <a:spAutoFit/>
          </a:bodyPr>
          <a:lstStyle/>
          <a:p>
            <a:r>
              <a:rPr lang="en-US" sz="2800" dirty="0" smtClean="0">
                <a:solidFill>
                  <a:schemeClr val="tx1">
                    <a:lumMod val="85000"/>
                  </a:schemeClr>
                </a:solidFill>
              </a:rPr>
              <a:t>Criteria not supporting screening include: </a:t>
            </a:r>
          </a:p>
          <a:p>
            <a:endParaRPr lang="en-US" dirty="0" smtClean="0">
              <a:solidFill>
                <a:schemeClr val="tx1">
                  <a:lumMod val="85000"/>
                </a:schemeClr>
              </a:solidFill>
            </a:endParaRPr>
          </a:p>
          <a:p>
            <a:pPr>
              <a:buFont typeface="Arial" pitchFamily="34" charset="0"/>
              <a:buChar char="•"/>
            </a:pPr>
            <a:r>
              <a:rPr lang="en-US" sz="2800" dirty="0" smtClean="0">
                <a:solidFill>
                  <a:schemeClr val="tx1">
                    <a:lumMod val="85000"/>
                  </a:schemeClr>
                </a:solidFill>
              </a:rPr>
              <a:t> no definitive studies have shown that early detection and treatment reduce long-term complications.</a:t>
            </a:r>
          </a:p>
          <a:p>
            <a:pPr>
              <a:buFont typeface="Arial" pitchFamily="34" charset="0"/>
              <a:buChar char="•"/>
            </a:pPr>
            <a:r>
              <a:rPr lang="en-US" sz="2800" dirty="0" smtClean="0">
                <a:solidFill>
                  <a:schemeClr val="tx1">
                    <a:lumMod val="85000"/>
                  </a:schemeClr>
                </a:solidFill>
              </a:rPr>
              <a:t> whether the cost of case finding and treatment are balanced in relationship to health expenditures as a whole.</a:t>
            </a:r>
          </a:p>
          <a:p>
            <a:pPr>
              <a:buFont typeface="Arial" pitchFamily="34" charset="0"/>
              <a:buChar char="•"/>
            </a:pPr>
            <a:r>
              <a:rPr lang="en-US" sz="2800" dirty="0" smtClean="0">
                <a:solidFill>
                  <a:schemeClr val="tx1">
                    <a:lumMod val="85000"/>
                  </a:schemeClr>
                </a:solidFill>
              </a:rPr>
              <a:t> no uniform screening process has been adopted so that screening is ongoing and systematic.</a:t>
            </a:r>
            <a:endParaRPr lang="en-US" sz="2800" dirty="0">
              <a:solidFill>
                <a:schemeClr val="tx1">
                  <a:lumMod val="85000"/>
                </a:schemeClr>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66801"/>
            <a:ext cx="7696200" cy="4093428"/>
          </a:xfrm>
          <a:prstGeom prst="rect">
            <a:avLst/>
          </a:prstGeom>
        </p:spPr>
        <p:txBody>
          <a:bodyPr wrap="square">
            <a:spAutoFit/>
          </a:bodyPr>
          <a:lstStyle/>
          <a:p>
            <a:r>
              <a:rPr lang="en-US" sz="3200" dirty="0" smtClean="0">
                <a:solidFill>
                  <a:schemeClr val="tx1">
                    <a:lumMod val="95000"/>
                  </a:schemeClr>
                </a:solidFill>
              </a:rPr>
              <a:t>[T]here are no randomized trials demonstrating the benefits of early diagnosis through screening (for Type 2 DM) of asymptomatic individuals. Nevertheless, there is sufficient indirect evidence to justify opportunistic screening in a clinical setting of individuals at high risk</a:t>
            </a:r>
            <a:r>
              <a:rPr lang="en-US" dirty="0" smtClean="0"/>
              <a:t>. </a:t>
            </a:r>
          </a:p>
          <a:p>
            <a:endParaRPr lang="en-US" dirty="0" smtClean="0"/>
          </a:p>
          <a:p>
            <a:r>
              <a:rPr lang="en-US" dirty="0" smtClean="0"/>
              <a:t>ADA 2007</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143000"/>
            <a:ext cx="7543800" cy="4154984"/>
          </a:xfrm>
          <a:prstGeom prst="rect">
            <a:avLst/>
          </a:prstGeom>
          <a:noFill/>
        </p:spPr>
        <p:txBody>
          <a:bodyPr wrap="square" rtlCol="0">
            <a:spAutoFit/>
          </a:bodyPr>
          <a:lstStyle/>
          <a:p>
            <a:r>
              <a:rPr lang="en-US" sz="2400" b="1" dirty="0" smtClean="0">
                <a:solidFill>
                  <a:schemeClr val="tx1">
                    <a:lumMod val="85000"/>
                  </a:schemeClr>
                </a:solidFill>
              </a:rPr>
              <a:t>The U.S. Preventive Services Task Force (USPSTF) strongly recommends screening men aged 35 and older for lipid disorders.</a:t>
            </a:r>
            <a:r>
              <a:rPr lang="en-US" sz="2400" dirty="0" smtClean="0">
                <a:solidFill>
                  <a:schemeClr val="tx1">
                    <a:lumMod val="85000"/>
                  </a:schemeClr>
                </a:solidFill>
              </a:rPr>
              <a:t>  </a:t>
            </a:r>
            <a:br>
              <a:rPr lang="en-US" sz="2400" dirty="0" smtClean="0">
                <a:solidFill>
                  <a:schemeClr val="tx1">
                    <a:lumMod val="85000"/>
                  </a:schemeClr>
                </a:solidFill>
              </a:rPr>
            </a:br>
            <a:r>
              <a:rPr lang="en-US" sz="2400" dirty="0" smtClean="0">
                <a:solidFill>
                  <a:schemeClr val="tx1">
                    <a:lumMod val="85000"/>
                  </a:schemeClr>
                </a:solidFill>
              </a:rPr>
              <a:t>Grade: </a:t>
            </a:r>
            <a:r>
              <a:rPr lang="en-US" sz="2400" dirty="0" smtClean="0">
                <a:solidFill>
                  <a:schemeClr val="tx1">
                    <a:lumMod val="85000"/>
                  </a:schemeClr>
                </a:solidFill>
                <a:hlinkClick r:id="rId3"/>
              </a:rPr>
              <a:t>A Recommendation</a:t>
            </a:r>
            <a:r>
              <a:rPr lang="en-US" sz="2400" dirty="0" smtClean="0">
                <a:solidFill>
                  <a:schemeClr val="tx1">
                    <a:lumMod val="85000"/>
                  </a:schemeClr>
                </a:solidFill>
              </a:rPr>
              <a:t>.</a:t>
            </a:r>
          </a:p>
          <a:p>
            <a:endParaRPr lang="en-US" sz="2400" dirty="0" smtClean="0">
              <a:solidFill>
                <a:schemeClr val="tx1">
                  <a:lumMod val="85000"/>
                </a:schemeClr>
              </a:solidFill>
            </a:endParaRPr>
          </a:p>
          <a:p>
            <a:r>
              <a:rPr lang="en-US" sz="2400" b="1" dirty="0" smtClean="0">
                <a:solidFill>
                  <a:schemeClr val="tx1">
                    <a:lumMod val="85000"/>
                  </a:schemeClr>
                </a:solidFill>
              </a:rPr>
              <a:t>The USPSTF recommends screening men aged 20 to 35 for lipid disorders if they are at increased risk for coronary heart disease.</a:t>
            </a:r>
            <a:r>
              <a:rPr lang="en-US" sz="2400" dirty="0" smtClean="0">
                <a:solidFill>
                  <a:schemeClr val="tx1">
                    <a:lumMod val="85000"/>
                  </a:schemeClr>
                </a:solidFill>
              </a:rPr>
              <a:t> </a:t>
            </a:r>
            <a:br>
              <a:rPr lang="en-US" sz="2400" dirty="0" smtClean="0">
                <a:solidFill>
                  <a:schemeClr val="tx1">
                    <a:lumMod val="85000"/>
                  </a:schemeClr>
                </a:solidFill>
              </a:rPr>
            </a:br>
            <a:r>
              <a:rPr lang="en-US" sz="2400" dirty="0" smtClean="0">
                <a:solidFill>
                  <a:schemeClr val="tx1">
                    <a:lumMod val="85000"/>
                  </a:schemeClr>
                </a:solidFill>
              </a:rPr>
              <a:t>Grade: </a:t>
            </a:r>
            <a:r>
              <a:rPr lang="en-US" sz="2400" dirty="0" smtClean="0">
                <a:solidFill>
                  <a:schemeClr val="tx1">
                    <a:lumMod val="85000"/>
                  </a:schemeClr>
                </a:solidFill>
                <a:hlinkClick r:id="rId4"/>
              </a:rPr>
              <a:t>B Recommendation</a:t>
            </a:r>
            <a:r>
              <a:rPr lang="en-US" sz="2400" dirty="0" smtClean="0">
                <a:solidFill>
                  <a:schemeClr val="tx1">
                    <a:lumMod val="85000"/>
                  </a:schemeClr>
                </a:solidFill>
              </a:rPr>
              <a:t>.</a:t>
            </a:r>
          </a:p>
          <a:p>
            <a:endParaRPr lang="en-US" sz="2400" dirty="0" smtClean="0">
              <a:solidFill>
                <a:schemeClr val="tx1">
                  <a:lumMod val="85000"/>
                </a:schemeClr>
              </a:solidFill>
            </a:endParaRPr>
          </a:p>
          <a:p>
            <a:endParaRPr lang="en-US" sz="2400" dirty="0">
              <a:solidFill>
                <a:schemeClr val="tx1">
                  <a:lumMod val="85000"/>
                </a:schemeClr>
              </a:solidFill>
            </a:endParaRPr>
          </a:p>
        </p:txBody>
      </p:sp>
      <p:sp>
        <p:nvSpPr>
          <p:cNvPr id="3" name="TextBox 2"/>
          <p:cNvSpPr txBox="1"/>
          <p:nvPr/>
        </p:nvSpPr>
        <p:spPr>
          <a:xfrm>
            <a:off x="1524000" y="5257800"/>
            <a:ext cx="2590800" cy="461665"/>
          </a:xfrm>
          <a:prstGeom prst="rect">
            <a:avLst/>
          </a:prstGeom>
          <a:noFill/>
        </p:spPr>
        <p:txBody>
          <a:bodyPr wrap="square" rtlCol="0">
            <a:spAutoFit/>
          </a:bodyPr>
          <a:lstStyle/>
          <a:p>
            <a:r>
              <a:rPr lang="en-US" sz="2400" dirty="0" smtClean="0"/>
              <a:t>June 2008</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533400"/>
            <a:ext cx="4267200" cy="646331"/>
          </a:xfrm>
          <a:prstGeom prst="rect">
            <a:avLst/>
          </a:prstGeom>
          <a:noFill/>
        </p:spPr>
        <p:txBody>
          <a:bodyPr wrap="square" rtlCol="0">
            <a:spAutoFit/>
          </a:bodyPr>
          <a:lstStyle/>
          <a:p>
            <a:pPr algn="ctr"/>
            <a:r>
              <a:rPr lang="en-US" sz="3600" dirty="0" smtClean="0"/>
              <a:t>Primary Prevention</a:t>
            </a:r>
            <a:endParaRPr lang="en-US" sz="3600" dirty="0"/>
          </a:p>
        </p:txBody>
      </p:sp>
      <p:pic>
        <p:nvPicPr>
          <p:cNvPr id="6" name="Snagit_PPT68B0" descr="PPT68B0.png"/>
          <p:cNvPicPr>
            <a:picLocks noChangeAspect="1"/>
          </p:cNvPicPr>
          <p:nvPr/>
        </p:nvPicPr>
        <p:blipFill>
          <a:blip r:embed="rId3" cstate="print"/>
          <a:stretch>
            <a:fillRect/>
          </a:stretch>
        </p:blipFill>
        <p:spPr>
          <a:xfrm>
            <a:off x="0" y="1231636"/>
            <a:ext cx="9144000" cy="4394727"/>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609600"/>
            <a:ext cx="4114800" cy="523220"/>
          </a:xfrm>
          <a:prstGeom prst="rect">
            <a:avLst/>
          </a:prstGeom>
          <a:noFill/>
        </p:spPr>
        <p:txBody>
          <a:bodyPr wrap="square" rtlCol="0">
            <a:spAutoFit/>
          </a:bodyPr>
          <a:lstStyle/>
          <a:p>
            <a:pPr algn="ctr"/>
            <a:r>
              <a:rPr lang="en-US" sz="2800" dirty="0" smtClean="0">
                <a:solidFill>
                  <a:schemeClr val="tx1">
                    <a:lumMod val="85000"/>
                  </a:schemeClr>
                </a:solidFill>
              </a:rPr>
              <a:t>Diabetics Excluded</a:t>
            </a:r>
            <a:endParaRPr lang="en-US" sz="2800" dirty="0">
              <a:solidFill>
                <a:schemeClr val="tx1">
                  <a:lumMod val="85000"/>
                </a:schemeClr>
              </a:solidFill>
            </a:endParaRPr>
          </a:p>
        </p:txBody>
      </p:sp>
      <p:pic>
        <p:nvPicPr>
          <p:cNvPr id="4" name="Snagit_PPTCCA" descr="PPTCCA.png"/>
          <p:cNvPicPr>
            <a:picLocks noChangeAspect="1"/>
          </p:cNvPicPr>
          <p:nvPr/>
        </p:nvPicPr>
        <p:blipFill>
          <a:blip r:embed="rId3" cstate="print"/>
          <a:stretch>
            <a:fillRect/>
          </a:stretch>
        </p:blipFill>
        <p:spPr>
          <a:xfrm>
            <a:off x="0" y="1495011"/>
            <a:ext cx="9144000" cy="3867978"/>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752600"/>
            <a:ext cx="8382000" cy="1384995"/>
          </a:xfrm>
          <a:prstGeom prst="rect">
            <a:avLst/>
          </a:prstGeom>
          <a:noFill/>
        </p:spPr>
        <p:txBody>
          <a:bodyPr wrap="square" rtlCol="0">
            <a:spAutoFit/>
          </a:bodyPr>
          <a:lstStyle/>
          <a:p>
            <a:r>
              <a:rPr lang="en-US" sz="2800" dirty="0" smtClean="0">
                <a:solidFill>
                  <a:schemeClr val="tx1">
                    <a:lumMod val="85000"/>
                  </a:schemeClr>
                </a:solidFill>
              </a:rPr>
              <a:t>Conclusion: This literature-based meta-analysis did not</a:t>
            </a:r>
          </a:p>
          <a:p>
            <a:r>
              <a:rPr lang="en-US" sz="2800" dirty="0" smtClean="0">
                <a:solidFill>
                  <a:schemeClr val="tx1">
                    <a:lumMod val="85000"/>
                  </a:schemeClr>
                </a:solidFill>
              </a:rPr>
              <a:t>Find evidence for the benefit of statin therapy on all-cause mortality in a high-risk primary prevention set-up.</a:t>
            </a:r>
            <a:endParaRPr lang="en-US" sz="2800" dirty="0">
              <a:solidFill>
                <a:schemeClr val="tx1">
                  <a:lumMod val="85000"/>
                </a:schemeClr>
              </a:solidFill>
            </a:endParaRPr>
          </a:p>
        </p:txBody>
      </p:sp>
      <p:sp>
        <p:nvSpPr>
          <p:cNvPr id="3" name="TextBox 2"/>
          <p:cNvSpPr txBox="1"/>
          <p:nvPr/>
        </p:nvSpPr>
        <p:spPr>
          <a:xfrm>
            <a:off x="1066800" y="3810000"/>
            <a:ext cx="5638800" cy="369332"/>
          </a:xfrm>
          <a:prstGeom prst="rect">
            <a:avLst/>
          </a:prstGeom>
          <a:noFill/>
        </p:spPr>
        <p:txBody>
          <a:bodyPr wrap="square" rtlCol="0">
            <a:spAutoFit/>
          </a:bodyPr>
          <a:lstStyle/>
          <a:p>
            <a:r>
              <a:rPr lang="nn-NO" dirty="0" smtClean="0"/>
              <a:t> </a:t>
            </a:r>
            <a:r>
              <a:rPr lang="nn-NO" dirty="0" smtClean="0">
                <a:solidFill>
                  <a:schemeClr val="accent3">
                    <a:lumMod val="60000"/>
                    <a:lumOff val="40000"/>
                  </a:schemeClr>
                </a:solidFill>
              </a:rPr>
              <a:t>ARCH INTERN MED/VOL 170 (NO. 12), JUNE 28, 2010</a:t>
            </a:r>
            <a:endParaRPr lang="en-US"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200"/>
            <a:ext cx="6096000" cy="1323439"/>
          </a:xfrm>
          <a:prstGeom prst="rect">
            <a:avLst/>
          </a:prstGeom>
          <a:noFill/>
        </p:spPr>
        <p:txBody>
          <a:bodyPr wrap="square" rtlCol="0">
            <a:spAutoFit/>
          </a:bodyPr>
          <a:lstStyle/>
          <a:p>
            <a:pPr algn="ctr"/>
            <a:r>
              <a:rPr lang="en-US" sz="4000" b="1" dirty="0" smtClean="0">
                <a:solidFill>
                  <a:schemeClr val="tx1">
                    <a:lumMod val="85000"/>
                  </a:schemeClr>
                </a:solidFill>
              </a:rPr>
              <a:t>Screening for Abdominal Aortic Aneurysm</a:t>
            </a:r>
            <a:endParaRPr lang="en-US" sz="4000" b="1" dirty="0">
              <a:solidFill>
                <a:schemeClr val="tx1">
                  <a:lumMod val="85000"/>
                </a:schemeClr>
              </a:solidFill>
            </a:endParaRPr>
          </a:p>
        </p:txBody>
      </p:sp>
      <p:sp>
        <p:nvSpPr>
          <p:cNvPr id="3" name="TextBox 2"/>
          <p:cNvSpPr txBox="1"/>
          <p:nvPr/>
        </p:nvSpPr>
        <p:spPr>
          <a:xfrm>
            <a:off x="457200" y="3048000"/>
            <a:ext cx="8077200" cy="1569660"/>
          </a:xfrm>
          <a:prstGeom prst="rect">
            <a:avLst/>
          </a:prstGeom>
          <a:noFill/>
        </p:spPr>
        <p:txBody>
          <a:bodyPr wrap="square" rtlCol="0">
            <a:spAutoFit/>
          </a:bodyPr>
          <a:lstStyle/>
          <a:p>
            <a:r>
              <a:rPr lang="en-US" sz="2400" b="1" dirty="0" smtClean="0">
                <a:solidFill>
                  <a:schemeClr val="tx1">
                    <a:lumMod val="85000"/>
                  </a:schemeClr>
                </a:solidFill>
              </a:rPr>
              <a:t>The USPSTF recommends one-time screening for abdominal aortic aneurysm (AAA) by ultrasonography in men aged 65 to 75 who have ever smoked.</a:t>
            </a:r>
            <a:r>
              <a:rPr lang="en-US" sz="2400" dirty="0" smtClean="0">
                <a:solidFill>
                  <a:schemeClr val="tx1">
                    <a:lumMod val="85000"/>
                  </a:schemeClr>
                </a:solidFill>
              </a:rPr>
              <a:t> </a:t>
            </a:r>
            <a:r>
              <a:rPr lang="en-US" sz="2400" dirty="0" smtClean="0"/>
              <a:t/>
            </a:r>
            <a:br>
              <a:rPr lang="en-US" sz="2400" dirty="0" smtClean="0"/>
            </a:br>
            <a:r>
              <a:rPr lang="en-US" sz="2400" dirty="0" smtClean="0"/>
              <a:t>Grade: </a:t>
            </a:r>
            <a:r>
              <a:rPr lang="en-US" sz="2400" dirty="0" smtClean="0">
                <a:hlinkClick r:id="rId3"/>
              </a:rPr>
              <a:t>B Recommendation</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90600"/>
            <a:ext cx="7543800" cy="954107"/>
          </a:xfrm>
          <a:prstGeom prst="rect">
            <a:avLst/>
          </a:prstGeom>
          <a:noFill/>
        </p:spPr>
        <p:txBody>
          <a:bodyPr wrap="square" rtlCol="0">
            <a:spAutoFit/>
          </a:bodyPr>
          <a:lstStyle/>
          <a:p>
            <a:r>
              <a:rPr lang="en-US" sz="2800" b="1" dirty="0" smtClean="0">
                <a:solidFill>
                  <a:schemeClr val="tx1">
                    <a:lumMod val="85000"/>
                  </a:schemeClr>
                </a:solidFill>
              </a:rPr>
              <a:t>Does ultrasound screening for abdominal aortic aneurysm improve mortality in men over 65?</a:t>
            </a:r>
            <a:endParaRPr lang="en-US" sz="2800" b="1" dirty="0">
              <a:solidFill>
                <a:schemeClr val="tx1">
                  <a:lumMod val="85000"/>
                </a:schemeClr>
              </a:solidFill>
            </a:endParaRPr>
          </a:p>
        </p:txBody>
      </p:sp>
      <p:sp>
        <p:nvSpPr>
          <p:cNvPr id="3" name="TextBox 2"/>
          <p:cNvSpPr txBox="1"/>
          <p:nvPr/>
        </p:nvSpPr>
        <p:spPr>
          <a:xfrm>
            <a:off x="609600" y="2590800"/>
            <a:ext cx="7696200" cy="2215991"/>
          </a:xfrm>
          <a:prstGeom prst="rect">
            <a:avLst/>
          </a:prstGeom>
          <a:noFill/>
        </p:spPr>
        <p:txBody>
          <a:bodyPr wrap="square" rtlCol="0">
            <a:spAutoFit/>
          </a:bodyPr>
          <a:lstStyle/>
          <a:p>
            <a:r>
              <a:rPr lang="en-US" sz="2400" b="1" dirty="0" smtClean="0">
                <a:solidFill>
                  <a:schemeClr val="tx1">
                    <a:lumMod val="85000"/>
                  </a:schemeClr>
                </a:solidFill>
              </a:rPr>
              <a:t>PRACTICE RECOMMENDATIONS</a:t>
            </a:r>
            <a:endParaRPr lang="en-US" sz="2400" dirty="0" smtClean="0">
              <a:solidFill>
                <a:schemeClr val="tx1">
                  <a:lumMod val="85000"/>
                </a:schemeClr>
              </a:solidFill>
            </a:endParaRPr>
          </a:p>
          <a:p>
            <a:r>
              <a:rPr lang="en-US" sz="2400" dirty="0" smtClean="0">
                <a:solidFill>
                  <a:schemeClr val="tx1">
                    <a:lumMod val="85000"/>
                  </a:schemeClr>
                </a:solidFill>
              </a:rPr>
              <a:t>Screening for abdominal aortic aneurysm (AAA) in men over age 65 years reduced their mortality related to AAA, but did not affect overall mortality. Therefore, population-based screening for AAA cannot be recommended.</a:t>
            </a:r>
          </a:p>
          <a:p>
            <a:endParaRPr lang="en-US" dirty="0"/>
          </a:p>
        </p:txBody>
      </p:sp>
      <p:sp>
        <p:nvSpPr>
          <p:cNvPr id="4" name="TextBox 3"/>
          <p:cNvSpPr txBox="1"/>
          <p:nvPr/>
        </p:nvSpPr>
        <p:spPr>
          <a:xfrm>
            <a:off x="1752600" y="5334000"/>
            <a:ext cx="3886200" cy="461665"/>
          </a:xfrm>
          <a:prstGeom prst="rect">
            <a:avLst/>
          </a:prstGeom>
          <a:noFill/>
        </p:spPr>
        <p:txBody>
          <a:bodyPr wrap="square" rtlCol="0">
            <a:spAutoFit/>
          </a:bodyPr>
          <a:lstStyle/>
          <a:p>
            <a:r>
              <a:rPr lang="en-US" sz="2400" i="1" dirty="0" smtClean="0">
                <a:solidFill>
                  <a:schemeClr val="tx1">
                    <a:lumMod val="85000"/>
                  </a:schemeClr>
                </a:solidFill>
              </a:rPr>
              <a:t>Lancet 2002; 360:1531–1539.</a:t>
            </a:r>
            <a:endParaRPr lang="en-US" sz="2400" dirty="0">
              <a:solidFill>
                <a:schemeClr val="tx1">
                  <a:lumMod val="85000"/>
                </a:schemeClr>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676400"/>
            <a:ext cx="7620000" cy="3539430"/>
          </a:xfrm>
          <a:prstGeom prst="rect">
            <a:avLst/>
          </a:prstGeom>
          <a:noFill/>
        </p:spPr>
        <p:txBody>
          <a:bodyPr wrap="square" rtlCol="0">
            <a:spAutoFit/>
          </a:bodyPr>
          <a:lstStyle/>
          <a:p>
            <a:pPr>
              <a:buFont typeface="Arial" pitchFamily="34" charset="0"/>
              <a:buChar char="•"/>
            </a:pPr>
            <a:r>
              <a:rPr lang="en-US" sz="3200" dirty="0" smtClean="0">
                <a:solidFill>
                  <a:schemeClr val="tx1">
                    <a:lumMod val="85000"/>
                  </a:schemeClr>
                </a:solidFill>
              </a:rPr>
              <a:t>The failure of screening is a sign of success</a:t>
            </a:r>
          </a:p>
          <a:p>
            <a:pPr>
              <a:buFont typeface="Arial" pitchFamily="34" charset="0"/>
              <a:buChar char="•"/>
            </a:pPr>
            <a:endParaRPr lang="en-US" sz="3200" dirty="0" smtClean="0">
              <a:solidFill>
                <a:schemeClr val="tx1">
                  <a:lumMod val="85000"/>
                </a:schemeClr>
              </a:solidFill>
            </a:endParaRPr>
          </a:p>
          <a:p>
            <a:pPr>
              <a:buFont typeface="Arial" pitchFamily="34" charset="0"/>
              <a:buChar char="•"/>
            </a:pPr>
            <a:r>
              <a:rPr lang="en-US" sz="3200" dirty="0" smtClean="0">
                <a:solidFill>
                  <a:schemeClr val="tx1">
                    <a:lumMod val="85000"/>
                  </a:schemeClr>
                </a:solidFill>
              </a:rPr>
              <a:t> We have licked the main causes of premature death</a:t>
            </a:r>
          </a:p>
          <a:p>
            <a:endParaRPr lang="en-US" sz="3200" dirty="0" smtClean="0">
              <a:solidFill>
                <a:schemeClr val="tx1">
                  <a:lumMod val="85000"/>
                </a:schemeClr>
              </a:solidFill>
            </a:endParaRPr>
          </a:p>
          <a:p>
            <a:pPr>
              <a:buFont typeface="Arial" pitchFamily="34" charset="0"/>
              <a:buChar char="•"/>
            </a:pPr>
            <a:r>
              <a:rPr lang="en-US" sz="3200" dirty="0" smtClean="0">
                <a:solidFill>
                  <a:schemeClr val="tx1">
                    <a:lumMod val="85000"/>
                  </a:schemeClr>
                </a:solidFill>
              </a:rPr>
              <a:t> People are dying from the inevitable effects of aging</a:t>
            </a:r>
            <a:endParaRPr lang="en-US" sz="3200" dirty="0">
              <a:solidFill>
                <a:schemeClr val="tx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le:GaryBecker-May24-2008.jpg"/>
          <p:cNvPicPr>
            <a:picLocks noChangeAspect="1" noChangeArrowheads="1"/>
          </p:cNvPicPr>
          <p:nvPr/>
        </p:nvPicPr>
        <p:blipFill>
          <a:blip r:embed="rId3" cstate="print"/>
          <a:srcRect/>
          <a:stretch>
            <a:fillRect/>
          </a:stretch>
        </p:blipFill>
        <p:spPr bwMode="auto">
          <a:xfrm>
            <a:off x="2133600" y="1905000"/>
            <a:ext cx="3657600" cy="4485736"/>
          </a:xfrm>
          <a:prstGeom prst="rect">
            <a:avLst/>
          </a:prstGeom>
          <a:noFill/>
        </p:spPr>
      </p:pic>
      <p:sp>
        <p:nvSpPr>
          <p:cNvPr id="3" name="TextBox 2"/>
          <p:cNvSpPr txBox="1"/>
          <p:nvPr/>
        </p:nvSpPr>
        <p:spPr>
          <a:xfrm>
            <a:off x="1219200" y="533400"/>
            <a:ext cx="6629400" cy="461665"/>
          </a:xfrm>
          <a:prstGeom prst="rect">
            <a:avLst/>
          </a:prstGeom>
          <a:noFill/>
        </p:spPr>
        <p:txBody>
          <a:bodyPr wrap="square" rtlCol="0">
            <a:spAutoFit/>
          </a:bodyPr>
          <a:lstStyle/>
          <a:p>
            <a:pPr algn="ctr"/>
            <a:r>
              <a:rPr lang="en-US" sz="2400" dirty="0" smtClean="0">
                <a:solidFill>
                  <a:schemeClr val="tx1">
                    <a:lumMod val="85000"/>
                  </a:schemeClr>
                </a:solidFill>
              </a:rPr>
              <a:t>Gary Becker 1994 Nobel Laureate in Economics</a:t>
            </a:r>
            <a:endParaRPr lang="en-US" sz="2400" dirty="0">
              <a:solidFill>
                <a:schemeClr val="tx1">
                  <a:lumMod val="8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143000"/>
            <a:ext cx="6477000" cy="4339650"/>
          </a:xfrm>
          <a:prstGeom prst="rect">
            <a:avLst/>
          </a:prstGeom>
        </p:spPr>
        <p:txBody>
          <a:bodyPr wrap="square">
            <a:spAutoFit/>
          </a:bodyPr>
          <a:lstStyle/>
          <a:p>
            <a:r>
              <a:rPr lang="en-US" dirty="0" smtClean="0"/>
              <a:t> </a:t>
            </a:r>
            <a:r>
              <a:rPr lang="en-US" sz="2400" dirty="0" smtClean="0">
                <a:latin typeface="Times New Roman" pitchFamily="18" charset="0"/>
                <a:cs typeface="Times New Roman" pitchFamily="18" charset="0"/>
              </a:rPr>
              <a:t>Aggressive application of nationally recommended prevention activities could prevent a high proportion of the CAD events and strokes that are otherwise expected to occur in adults in the United States today. However, as they are currently delivered, most of the prevention activities will substantially increase costs. If preventive strategies are to achieve their full potential, ways must be found to reduce the costs and deliver prevention activities more efficiently</a:t>
            </a:r>
            <a:r>
              <a:rPr lang="en-US" dirty="0" smtClean="0"/>
              <a:t>.</a:t>
            </a:r>
          </a:p>
          <a:p>
            <a:endParaRPr lang="en-US" dirty="0" smtClean="0"/>
          </a:p>
          <a:p>
            <a:r>
              <a:rPr lang="en-US" dirty="0" smtClean="0"/>
              <a:t>Circulation  118:578, 2008</a:t>
            </a:r>
            <a:endParaRPr lang="en-US" dirty="0"/>
          </a:p>
        </p:txBody>
      </p:sp>
      <p:pic>
        <p:nvPicPr>
          <p:cNvPr id="3" name="Snagit_PPT4316" descr="PPT4316.png"/>
          <p:cNvPicPr>
            <a:picLocks noChangeAspect="1"/>
          </p:cNvPicPr>
          <p:nvPr/>
        </p:nvPicPr>
        <p:blipFill>
          <a:blip r:embed="rId3" cstate="print"/>
          <a:stretch>
            <a:fillRect/>
          </a:stretch>
        </p:blipFill>
        <p:spPr>
          <a:xfrm>
            <a:off x="0" y="32777"/>
            <a:ext cx="9144000" cy="6792444"/>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62000"/>
            <a:ext cx="7543800" cy="5509200"/>
          </a:xfrm>
          <a:prstGeom prst="rect">
            <a:avLst/>
          </a:prstGeom>
        </p:spPr>
        <p:txBody>
          <a:bodyPr wrap="square">
            <a:spAutoFit/>
          </a:bodyPr>
          <a:lstStyle/>
          <a:p>
            <a:r>
              <a:rPr lang="en-US" sz="2800" dirty="0" smtClean="0">
                <a:solidFill>
                  <a:schemeClr val="tx1">
                    <a:lumMod val="85000"/>
                  </a:schemeClr>
                </a:solidFill>
              </a:rPr>
              <a:t>Preventive care is often considered the gold standard of good medical practice. It is easy to get both doctors and patients to agree when either the government (i.e., taxpayers) or insurance companies (i.e., others who are insured) pay the vast majority of the costs. A rethinking of this standard is warranted, and such a rethinking would be encouraged if individuals paid a much larger fraction of their out of pocket medical expenses</a:t>
            </a:r>
            <a:r>
              <a:rPr lang="en-US" dirty="0" smtClean="0"/>
              <a:t>.</a:t>
            </a:r>
          </a:p>
          <a:p>
            <a:endParaRPr lang="en-US" dirty="0" smtClean="0"/>
          </a:p>
          <a:p>
            <a:r>
              <a:rPr lang="en-US" dirty="0" smtClean="0"/>
              <a:t>Gary Becker Nobel Prize winner in Economics</a:t>
            </a:r>
          </a:p>
          <a:p>
            <a:r>
              <a:rPr lang="en-US" dirty="0" smtClean="0">
                <a:hlinkClick r:id="rId3"/>
              </a:rPr>
              <a:t>http://www.becker-posner-blog.com/2011/02/how-beneficial-is-widespread-medical-screening-becker.html</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83A5" descr="PPT83A5.png"/>
          <p:cNvPicPr>
            <a:picLocks noChangeAspect="1"/>
          </p:cNvPicPr>
          <p:nvPr/>
        </p:nvPicPr>
        <p:blipFill>
          <a:blip r:embed="rId3" cstate="print"/>
          <a:stretch>
            <a:fillRect/>
          </a:stretch>
        </p:blipFill>
        <p:spPr>
          <a:xfrm>
            <a:off x="533400" y="685800"/>
            <a:ext cx="8304762" cy="1257143"/>
          </a:xfrm>
          <a:prstGeom prst="rect">
            <a:avLst/>
          </a:prstGeom>
        </p:spPr>
      </p:pic>
      <p:sp>
        <p:nvSpPr>
          <p:cNvPr id="3" name="TextBox 2"/>
          <p:cNvSpPr txBox="1"/>
          <p:nvPr/>
        </p:nvSpPr>
        <p:spPr>
          <a:xfrm>
            <a:off x="685800" y="2514600"/>
            <a:ext cx="7086600" cy="3539430"/>
          </a:xfrm>
          <a:prstGeom prst="rect">
            <a:avLst/>
          </a:prstGeom>
          <a:noFill/>
        </p:spPr>
        <p:txBody>
          <a:bodyPr wrap="square" rtlCol="0">
            <a:spAutoFit/>
          </a:bodyPr>
          <a:lstStyle/>
          <a:p>
            <a:r>
              <a:rPr lang="en-US" sz="2800" dirty="0" smtClean="0">
                <a:solidFill>
                  <a:schemeClr val="tx1">
                    <a:lumMod val="85000"/>
                  </a:schemeClr>
                </a:solidFill>
              </a:rPr>
              <a:t>The Advisory Committee on Immunization Practices made the recommendation Tuesday. Oct 25, 2011</a:t>
            </a:r>
          </a:p>
          <a:p>
            <a:endParaRPr lang="en-US" sz="2800" dirty="0" smtClean="0">
              <a:solidFill>
                <a:schemeClr val="tx1">
                  <a:lumMod val="85000"/>
                </a:schemeClr>
              </a:solidFill>
            </a:endParaRPr>
          </a:p>
          <a:p>
            <a:r>
              <a:rPr lang="en-US" sz="2800" dirty="0" smtClean="0">
                <a:solidFill>
                  <a:schemeClr val="tx1">
                    <a:lumMod val="85000"/>
                  </a:schemeClr>
                </a:solidFill>
              </a:rPr>
              <a:t>Cost more than $500 per subject</a:t>
            </a:r>
          </a:p>
          <a:p>
            <a:endParaRPr lang="en-US" sz="2800" dirty="0" smtClean="0">
              <a:solidFill>
                <a:schemeClr val="tx1">
                  <a:lumMod val="85000"/>
                </a:schemeClr>
              </a:solidFill>
            </a:endParaRPr>
          </a:p>
          <a:p>
            <a:r>
              <a:rPr lang="en-US" sz="2800" dirty="0" smtClean="0">
                <a:solidFill>
                  <a:schemeClr val="tx1">
                    <a:lumMod val="85000"/>
                  </a:schemeClr>
                </a:solidFill>
              </a:rPr>
              <a:t>Cost to vaccinate the entire US population $150 billion</a:t>
            </a:r>
            <a:endParaRPr lang="en-US" sz="2800" dirty="0">
              <a:solidFill>
                <a:schemeClr val="tx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447800"/>
            <a:ext cx="8001000" cy="1938992"/>
          </a:xfrm>
          <a:prstGeom prst="rect">
            <a:avLst/>
          </a:prstGeom>
          <a:noFill/>
        </p:spPr>
        <p:txBody>
          <a:bodyPr wrap="square" rtlCol="0">
            <a:spAutoFit/>
          </a:bodyPr>
          <a:lstStyle/>
          <a:p>
            <a:r>
              <a:rPr lang="en-US" sz="4000" dirty="0" smtClean="0">
                <a:solidFill>
                  <a:schemeClr val="tx1">
                    <a:lumMod val="85000"/>
                  </a:schemeClr>
                </a:solidFill>
              </a:rPr>
              <a:t>This vaccine is made by Merck (Gardasil) and GlaxoSmithKline  (Cervarix)</a:t>
            </a:r>
            <a:endParaRPr lang="en-US" sz="4000" dirty="0">
              <a:solidFill>
                <a:schemeClr val="tx1">
                  <a:lumMod val="85000"/>
                </a:schemeClr>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676400"/>
            <a:ext cx="7772400" cy="3046988"/>
          </a:xfrm>
          <a:prstGeom prst="rect">
            <a:avLst/>
          </a:prstGeom>
          <a:noFill/>
        </p:spPr>
        <p:txBody>
          <a:bodyPr wrap="square" rtlCol="0">
            <a:spAutoFit/>
          </a:bodyPr>
          <a:lstStyle/>
          <a:p>
            <a:pPr>
              <a:buFont typeface="Arial" pitchFamily="34" charset="0"/>
              <a:buChar char="•"/>
            </a:pPr>
            <a:r>
              <a:rPr lang="en-US" sz="3200" dirty="0" smtClean="0"/>
              <a:t> </a:t>
            </a:r>
            <a:r>
              <a:rPr lang="en-US" sz="3200" dirty="0" smtClean="0">
                <a:solidFill>
                  <a:schemeClr val="tx1">
                    <a:lumMod val="85000"/>
                  </a:schemeClr>
                </a:solidFill>
              </a:rPr>
              <a:t>The cost:benefit ratio of medical screening is not clear</a:t>
            </a:r>
          </a:p>
          <a:p>
            <a:pPr>
              <a:buFont typeface="Arial" pitchFamily="34" charset="0"/>
              <a:buChar char="•"/>
            </a:pPr>
            <a:endParaRPr lang="en-US" sz="3200" dirty="0" smtClean="0">
              <a:solidFill>
                <a:schemeClr val="tx1">
                  <a:lumMod val="85000"/>
                </a:schemeClr>
              </a:solidFill>
            </a:endParaRPr>
          </a:p>
          <a:p>
            <a:pPr>
              <a:buFont typeface="Arial" pitchFamily="34" charset="0"/>
              <a:buChar char="•"/>
            </a:pPr>
            <a:r>
              <a:rPr lang="en-US" sz="3200" dirty="0" smtClean="0">
                <a:solidFill>
                  <a:schemeClr val="tx1">
                    <a:lumMod val="85000"/>
                  </a:schemeClr>
                </a:solidFill>
              </a:rPr>
              <a:t> It likely is unfavorable</a:t>
            </a:r>
          </a:p>
          <a:p>
            <a:pPr>
              <a:buFont typeface="Arial" pitchFamily="34" charset="0"/>
              <a:buChar char="•"/>
            </a:pPr>
            <a:endParaRPr lang="en-US" sz="3200" dirty="0" smtClean="0">
              <a:solidFill>
                <a:schemeClr val="tx1">
                  <a:lumMod val="85000"/>
                </a:schemeClr>
              </a:solidFill>
            </a:endParaRPr>
          </a:p>
          <a:p>
            <a:pPr>
              <a:buFont typeface="Arial" pitchFamily="34" charset="0"/>
              <a:buChar char="•"/>
            </a:pPr>
            <a:r>
              <a:rPr lang="en-US" sz="3200" dirty="0" smtClean="0">
                <a:solidFill>
                  <a:schemeClr val="tx1">
                    <a:lumMod val="85000"/>
                  </a:schemeClr>
                </a:solidFill>
              </a:rPr>
              <a:t> It (screening) also is irresistible </a:t>
            </a:r>
            <a:endParaRPr lang="en-US" sz="3200" dirty="0">
              <a:solidFill>
                <a:schemeClr val="tx1">
                  <a:lumMod val="8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133600"/>
            <a:ext cx="6553200" cy="2246769"/>
          </a:xfrm>
          <a:prstGeom prst="rect">
            <a:avLst/>
          </a:prstGeom>
          <a:noFill/>
        </p:spPr>
        <p:txBody>
          <a:bodyPr wrap="square" rtlCol="0">
            <a:spAutoFit/>
          </a:bodyPr>
          <a:lstStyle/>
          <a:p>
            <a:r>
              <a:rPr lang="en-US" sz="2800" dirty="0" smtClean="0">
                <a:solidFill>
                  <a:schemeClr val="tx1">
                    <a:lumMod val="85000"/>
                  </a:schemeClr>
                </a:solidFill>
              </a:rPr>
              <a:t>With the possible exception of blood pressure generalized screening of an increasingly aging population has little health benefit though it carries an enormous cost</a:t>
            </a:r>
            <a:endParaRPr lang="en-US" sz="2800" dirty="0">
              <a:solidFill>
                <a:schemeClr val="tx1">
                  <a:lumMod val="85000"/>
                </a:schemeClr>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219200"/>
            <a:ext cx="7391400" cy="3416320"/>
          </a:xfrm>
          <a:prstGeom prst="rect">
            <a:avLst/>
          </a:prstGeom>
          <a:noFill/>
        </p:spPr>
        <p:txBody>
          <a:bodyPr wrap="square" rtlCol="0">
            <a:spAutoFit/>
          </a:bodyPr>
          <a:lstStyle/>
          <a:p>
            <a:pPr>
              <a:buFont typeface="Arial" pitchFamily="34" charset="0"/>
              <a:buChar char="•"/>
            </a:pPr>
            <a:r>
              <a:rPr lang="en-US" sz="2400" dirty="0" smtClean="0"/>
              <a:t> Most of what’s preventable is already being prevented</a:t>
            </a:r>
          </a:p>
          <a:p>
            <a:pPr>
              <a:buFont typeface="Arial" pitchFamily="34" charset="0"/>
              <a:buChar char="•"/>
            </a:pPr>
            <a:endParaRPr lang="en-US" sz="2400" dirty="0" smtClean="0"/>
          </a:p>
          <a:p>
            <a:pPr>
              <a:buFont typeface="Arial" pitchFamily="34" charset="0"/>
              <a:buChar char="•"/>
            </a:pPr>
            <a:r>
              <a:rPr lang="en-US" sz="2400" dirty="0" smtClean="0"/>
              <a:t> Immunizations</a:t>
            </a:r>
          </a:p>
          <a:p>
            <a:pPr>
              <a:buFont typeface="Arial" pitchFamily="34" charset="0"/>
              <a:buChar char="•"/>
            </a:pPr>
            <a:endParaRPr lang="en-US" sz="2400" dirty="0" smtClean="0"/>
          </a:p>
          <a:p>
            <a:pPr>
              <a:buFont typeface="Arial" pitchFamily="34" charset="0"/>
              <a:buChar char="•"/>
            </a:pPr>
            <a:r>
              <a:rPr lang="en-US" sz="2400" dirty="0" smtClean="0"/>
              <a:t>  Sanitation </a:t>
            </a:r>
          </a:p>
          <a:p>
            <a:pPr>
              <a:buFont typeface="Arial" pitchFamily="34" charset="0"/>
              <a:buChar char="•"/>
            </a:pPr>
            <a:endParaRPr lang="en-US" sz="2400" dirty="0" smtClean="0"/>
          </a:p>
          <a:p>
            <a:pPr>
              <a:buFont typeface="Arial" pitchFamily="34" charset="0"/>
              <a:buChar char="•"/>
            </a:pPr>
            <a:r>
              <a:rPr lang="en-US" sz="2400" dirty="0" smtClean="0"/>
              <a:t> Prenatal care</a:t>
            </a:r>
          </a:p>
          <a:p>
            <a:pPr>
              <a:buFont typeface="Arial" pitchFamily="34" charset="0"/>
              <a:buChar char="•"/>
            </a:pPr>
            <a:endParaRPr lang="en-US" sz="2400" dirty="0" smtClean="0"/>
          </a:p>
          <a:p>
            <a:pPr>
              <a:buFont typeface="Arial" pitchFamily="34" charset="0"/>
              <a:buChar char="•"/>
            </a:pPr>
            <a:r>
              <a:rPr lang="en-US" sz="2400" dirty="0" smtClean="0"/>
              <a:t> Nutrition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752600"/>
            <a:ext cx="5486400" cy="2308324"/>
          </a:xfrm>
          <a:prstGeom prst="rect">
            <a:avLst/>
          </a:prstGeom>
          <a:noFill/>
        </p:spPr>
        <p:txBody>
          <a:bodyPr wrap="square" rtlCol="0">
            <a:spAutoFit/>
          </a:bodyPr>
          <a:lstStyle/>
          <a:p>
            <a:pPr>
              <a:buFont typeface="Arial" pitchFamily="34" charset="0"/>
              <a:buChar char="•"/>
            </a:pPr>
            <a:r>
              <a:rPr lang="en-US" sz="2400" dirty="0" smtClean="0">
                <a:solidFill>
                  <a:schemeClr val="tx1">
                    <a:lumMod val="85000"/>
                  </a:schemeClr>
                </a:solidFill>
              </a:rPr>
              <a:t> A serious examination of risk:benefit</a:t>
            </a:r>
          </a:p>
          <a:p>
            <a:pPr>
              <a:buFont typeface="Arial" pitchFamily="34" charset="0"/>
              <a:buChar char="•"/>
            </a:pPr>
            <a:endParaRPr lang="en-US" sz="2400" dirty="0" smtClean="0">
              <a:solidFill>
                <a:schemeClr val="tx1">
                  <a:lumMod val="85000"/>
                </a:schemeClr>
              </a:solidFill>
            </a:endParaRPr>
          </a:p>
          <a:p>
            <a:pPr>
              <a:buFont typeface="Arial" pitchFamily="34" charset="0"/>
              <a:buChar char="•"/>
            </a:pPr>
            <a:r>
              <a:rPr lang="en-US" sz="2400" dirty="0" smtClean="0">
                <a:solidFill>
                  <a:schemeClr val="tx1">
                    <a:lumMod val="85000"/>
                  </a:schemeClr>
                </a:solidFill>
              </a:rPr>
              <a:t> And cost: benefit  are urgently needed</a:t>
            </a:r>
          </a:p>
          <a:p>
            <a:pPr>
              <a:buFont typeface="Arial" pitchFamily="34" charset="0"/>
              <a:buChar char="•"/>
            </a:pPr>
            <a:endParaRPr lang="en-US" sz="2400" dirty="0" smtClean="0">
              <a:solidFill>
                <a:schemeClr val="tx1">
                  <a:lumMod val="85000"/>
                </a:schemeClr>
              </a:solidFill>
            </a:endParaRPr>
          </a:p>
          <a:p>
            <a:pPr>
              <a:buFont typeface="Arial" pitchFamily="34" charset="0"/>
              <a:buChar char="•"/>
            </a:pPr>
            <a:r>
              <a:rPr lang="en-US" sz="2400" dirty="0" smtClean="0">
                <a:solidFill>
                  <a:schemeClr val="tx1">
                    <a:lumMod val="85000"/>
                  </a:schemeClr>
                </a:solidFill>
              </a:rPr>
              <a:t> As is education of both the public and the profession</a:t>
            </a:r>
            <a:endParaRPr lang="en-US" sz="2400" dirty="0">
              <a:solidFill>
                <a:schemeClr val="tx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905000"/>
            <a:ext cx="5486400" cy="646331"/>
          </a:xfrm>
          <a:prstGeom prst="rect">
            <a:avLst/>
          </a:prstGeom>
          <a:noFill/>
        </p:spPr>
        <p:txBody>
          <a:bodyPr wrap="square" rtlCol="0">
            <a:spAutoFit/>
          </a:bodyPr>
          <a:lstStyle/>
          <a:p>
            <a:pPr algn="ctr"/>
            <a:r>
              <a:rPr lang="en-US" sz="3600" dirty="0" smtClean="0">
                <a:solidFill>
                  <a:schemeClr val="tx1">
                    <a:lumMod val="85000"/>
                  </a:schemeClr>
                </a:solidFill>
              </a:rPr>
              <a:t>30</a:t>
            </a:r>
            <a:endParaRPr lang="en-US" sz="3600" dirty="0">
              <a:solidFill>
                <a:schemeClr val="tx1">
                  <a:lumMod val="85000"/>
                </a:schemeClr>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8316" descr="PPT8316.png"/>
          <p:cNvPicPr>
            <a:picLocks noChangeAspect="1"/>
          </p:cNvPicPr>
          <p:nvPr/>
        </p:nvPicPr>
        <p:blipFill>
          <a:blip r:embed="rId3" cstate="print"/>
          <a:stretch>
            <a:fillRect/>
          </a:stretch>
        </p:blipFill>
        <p:spPr>
          <a:xfrm>
            <a:off x="1371600" y="990600"/>
            <a:ext cx="5714286" cy="714286"/>
          </a:xfrm>
          <a:prstGeom prst="rect">
            <a:avLst/>
          </a:prstGeom>
        </p:spPr>
      </p:pic>
      <p:pic>
        <p:nvPicPr>
          <p:cNvPr id="5" name="Snagit_PPTE275" descr="PPTE275.png"/>
          <p:cNvPicPr>
            <a:picLocks noChangeAspect="1"/>
          </p:cNvPicPr>
          <p:nvPr/>
        </p:nvPicPr>
        <p:blipFill>
          <a:blip r:embed="rId4" cstate="print"/>
          <a:stretch>
            <a:fillRect/>
          </a:stretch>
        </p:blipFill>
        <p:spPr>
          <a:xfrm>
            <a:off x="1295400" y="2590800"/>
            <a:ext cx="5714286" cy="1333333"/>
          </a:xfrm>
          <a:prstGeom prst="rect">
            <a:avLst/>
          </a:prstGeom>
        </p:spPr>
      </p:pic>
      <p:pic>
        <p:nvPicPr>
          <p:cNvPr id="6" name="Snagit_PPT947" descr="PPT947.png"/>
          <p:cNvPicPr>
            <a:picLocks noChangeAspect="1"/>
          </p:cNvPicPr>
          <p:nvPr/>
        </p:nvPicPr>
        <p:blipFill>
          <a:blip r:embed="rId5" cstate="print"/>
          <a:stretch>
            <a:fillRect/>
          </a:stretch>
        </p:blipFill>
        <p:spPr>
          <a:xfrm>
            <a:off x="1295400" y="4495800"/>
            <a:ext cx="5714286" cy="342857"/>
          </a:xfrm>
          <a:prstGeom prst="rect">
            <a:avLst/>
          </a:prstGeom>
        </p:spPr>
      </p:pic>
      <p:sp>
        <p:nvSpPr>
          <p:cNvPr id="7" name="TextBox 6"/>
          <p:cNvSpPr txBox="1"/>
          <p:nvPr/>
        </p:nvSpPr>
        <p:spPr>
          <a:xfrm>
            <a:off x="1219200" y="5715000"/>
            <a:ext cx="5867400" cy="646331"/>
          </a:xfrm>
          <a:prstGeom prst="rect">
            <a:avLst/>
          </a:prstGeom>
          <a:noFill/>
        </p:spPr>
        <p:txBody>
          <a:bodyPr wrap="square" rtlCol="0">
            <a:spAutoFit/>
          </a:bodyPr>
          <a:lstStyle/>
          <a:p>
            <a:r>
              <a:rPr lang="en-US" dirty="0" smtClean="0"/>
              <a:t>U.S. Dept. of Commerce, Bureau of the Census, </a:t>
            </a:r>
            <a:r>
              <a:rPr lang="en-US" i="1" dirty="0" smtClean="0"/>
              <a:t>Historical Statistics of the United States</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762000"/>
            <a:ext cx="5638800" cy="523220"/>
          </a:xfrm>
          <a:prstGeom prst="rect">
            <a:avLst/>
          </a:prstGeom>
          <a:noFill/>
        </p:spPr>
        <p:txBody>
          <a:bodyPr wrap="square" rtlCol="0">
            <a:spAutoFit/>
          </a:bodyPr>
          <a:lstStyle/>
          <a:p>
            <a:pPr algn="ctr"/>
            <a:r>
              <a:rPr lang="en-US" sz="2800" b="1" dirty="0" smtClean="0">
                <a:solidFill>
                  <a:schemeClr val="tx1">
                    <a:lumMod val="85000"/>
                  </a:schemeClr>
                </a:solidFill>
              </a:rPr>
              <a:t>Screening for Osteoporosis</a:t>
            </a:r>
            <a:endParaRPr lang="en-US" sz="2800" b="1" dirty="0">
              <a:solidFill>
                <a:schemeClr val="tx1">
                  <a:lumMod val="85000"/>
                </a:schemeClr>
              </a:solidFill>
            </a:endParaRPr>
          </a:p>
        </p:txBody>
      </p:sp>
      <p:sp>
        <p:nvSpPr>
          <p:cNvPr id="3" name="TextBox 2"/>
          <p:cNvSpPr txBox="1"/>
          <p:nvPr/>
        </p:nvSpPr>
        <p:spPr>
          <a:xfrm>
            <a:off x="685800" y="2133600"/>
            <a:ext cx="7772400" cy="2585323"/>
          </a:xfrm>
          <a:prstGeom prst="rect">
            <a:avLst/>
          </a:prstGeom>
          <a:noFill/>
        </p:spPr>
        <p:txBody>
          <a:bodyPr wrap="square" rtlCol="0">
            <a:spAutoFit/>
          </a:bodyPr>
          <a:lstStyle/>
          <a:p>
            <a:r>
              <a:rPr lang="en-US" sz="2400" b="1" dirty="0" smtClean="0">
                <a:solidFill>
                  <a:schemeClr val="tx1">
                    <a:lumMod val="85000"/>
                  </a:schemeClr>
                </a:solidFill>
              </a:rPr>
              <a:t>The U.S. Preventive Services Task Force (USPSTF) recommends that women aged 65 and older be screened routinely for osteoporosis. The USPSTF recommends that routine screening begin at age 60 for women at increased risk for osteoporotic </a:t>
            </a:r>
            <a:r>
              <a:rPr lang="en-US" sz="2400" b="1" dirty="0" smtClean="0">
                <a:solidFill>
                  <a:schemeClr val="tx1">
                    <a:lumMod val="85000"/>
                  </a:schemeClr>
                </a:solidFill>
              </a:rPr>
              <a:t>fractures</a:t>
            </a:r>
          </a:p>
          <a:p>
            <a:endParaRPr lang="en-US" b="1" dirty="0" smtClean="0">
              <a:solidFill>
                <a:schemeClr val="tx1">
                  <a:lumMod val="85000"/>
                </a:schemeClr>
              </a:solidFill>
            </a:endParaRPr>
          </a:p>
          <a:p>
            <a:r>
              <a:rPr lang="en-US" sz="2400" b="1" dirty="0" smtClean="0">
                <a:solidFill>
                  <a:schemeClr val="tx1">
                    <a:lumMod val="85000"/>
                  </a:schemeClr>
                </a:solidFill>
              </a:rPr>
              <a:t>Rating</a:t>
            </a:r>
            <a:r>
              <a:rPr lang="en-US" sz="2400" b="1" dirty="0" smtClean="0">
                <a:solidFill>
                  <a:schemeClr val="tx1">
                    <a:lumMod val="85000"/>
                  </a:schemeClr>
                </a:solidFill>
              </a:rPr>
              <a:t>: </a:t>
            </a:r>
            <a:r>
              <a:rPr lang="en-US" sz="2400" b="1" dirty="0" smtClean="0">
                <a:solidFill>
                  <a:schemeClr val="tx1">
                    <a:lumMod val="85000"/>
                  </a:schemeClr>
                </a:solidFill>
                <a:hlinkClick r:id="rId3"/>
              </a:rPr>
              <a:t>B Recommendation</a:t>
            </a:r>
            <a:r>
              <a:rPr lang="en-US" sz="2400" b="1" dirty="0" smtClean="0">
                <a:solidFill>
                  <a:schemeClr val="tx1">
                    <a:lumMod val="85000"/>
                  </a:schemeClr>
                </a:solidFill>
              </a:rPr>
              <a:t>.</a:t>
            </a:r>
            <a:endParaRPr lang="en-US" sz="2400" dirty="0">
              <a:solidFill>
                <a:schemeClr val="tx1">
                  <a:lumMod val="85000"/>
                </a:schemeClr>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762000"/>
            <a:ext cx="7086600" cy="4154984"/>
          </a:xfrm>
          <a:prstGeom prst="rect">
            <a:avLst/>
          </a:prstGeom>
        </p:spPr>
        <p:txBody>
          <a:bodyPr wrap="square">
            <a:spAutoFit/>
          </a:bodyPr>
          <a:lstStyle/>
          <a:p>
            <a:r>
              <a:rPr lang="en-US" sz="2400" dirty="0" smtClean="0">
                <a:solidFill>
                  <a:schemeClr val="tx1">
                    <a:lumMod val="75000"/>
                  </a:schemeClr>
                </a:solidFill>
              </a:rPr>
              <a:t>Aggressive application of nationally recommended prevention activities could </a:t>
            </a:r>
            <a:r>
              <a:rPr lang="en-US" sz="2400" dirty="0" smtClean="0">
                <a:solidFill>
                  <a:schemeClr val="tx1">
                    <a:lumMod val="75000"/>
                  </a:schemeClr>
                </a:solidFill>
                <a:latin typeface="Times New Roman" pitchFamily="18" charset="0"/>
                <a:cs typeface="Times New Roman" pitchFamily="18" charset="0"/>
              </a:rPr>
              <a:t>prevent</a:t>
            </a:r>
            <a:r>
              <a:rPr lang="en-US" sz="2400" dirty="0" smtClean="0">
                <a:solidFill>
                  <a:schemeClr val="tx1">
                    <a:lumMod val="75000"/>
                  </a:schemeClr>
                </a:solidFill>
              </a:rPr>
              <a:t> a high proportion of the CAD events and strokes that are otherwise expected to occur in adults in the United States today. However, as they are currently delivered, most of the prevention activities will substantially increase costs. If preventive strategies are to achieve their full potential, ways must be found to reduce the costs and deliver prevention activities more efficiently.</a:t>
            </a:r>
          </a:p>
          <a:p>
            <a:endParaRPr lang="en-US" sz="2400" dirty="0" smtClean="0">
              <a:solidFill>
                <a:schemeClr val="tx1">
                  <a:lumMod val="75000"/>
                </a:schemeClr>
              </a:solidFill>
            </a:endParaRPr>
          </a:p>
          <a:p>
            <a:r>
              <a:rPr lang="en-US" dirty="0" smtClean="0">
                <a:solidFill>
                  <a:schemeClr val="tx1">
                    <a:lumMod val="75000"/>
                  </a:schemeClr>
                </a:solidFill>
              </a:rPr>
              <a:t>Circulation  118:576, 2008</a:t>
            </a:r>
            <a:endParaRPr lang="en-US" dirty="0">
              <a:solidFill>
                <a:schemeClr val="tx1">
                  <a:lumMod val="7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9518</TotalTime>
  <Words>1866</Words>
  <Application>Microsoft Office PowerPoint</Application>
  <PresentationFormat>On-screen Show (4:3)</PresentationFormat>
  <Paragraphs>327</Paragraphs>
  <Slides>91</Slides>
  <Notes>91</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Metro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vector>
  </TitlesOfParts>
  <Company>TTUHSC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for Disease – When Not to Do It</dc:title>
  <dc:creator>Neil</dc:creator>
  <cp:lastModifiedBy>Neil</cp:lastModifiedBy>
  <cp:revision>185</cp:revision>
  <dcterms:created xsi:type="dcterms:W3CDTF">2011-10-19T21:36:36Z</dcterms:created>
  <dcterms:modified xsi:type="dcterms:W3CDTF">2011-11-03T02:16:47Z</dcterms:modified>
</cp:coreProperties>
</file>